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97" r:id="rId2"/>
    <p:sldId id="298" r:id="rId3"/>
    <p:sldId id="257" r:id="rId4"/>
    <p:sldId id="280" r:id="rId5"/>
    <p:sldId id="258" r:id="rId6"/>
    <p:sldId id="281" r:id="rId7"/>
    <p:sldId id="282" r:id="rId8"/>
    <p:sldId id="260" r:id="rId9"/>
    <p:sldId id="283" r:id="rId10"/>
    <p:sldId id="284" r:id="rId11"/>
    <p:sldId id="285" r:id="rId12"/>
    <p:sldId id="286" r:id="rId13"/>
    <p:sldId id="287" r:id="rId14"/>
    <p:sldId id="288" r:id="rId15"/>
    <p:sldId id="289" r:id="rId16"/>
    <p:sldId id="290" r:id="rId17"/>
    <p:sldId id="291" r:id="rId18"/>
    <p:sldId id="292" r:id="rId19"/>
    <p:sldId id="293" r:id="rId20"/>
    <p:sldId id="294" r:id="rId21"/>
    <p:sldId id="295" r:id="rId22"/>
    <p:sldId id="261" r:id="rId23"/>
    <p:sldId id="264" r:id="rId24"/>
    <p:sldId id="265" r:id="rId25"/>
    <p:sldId id="296" r:id="rId26"/>
    <p:sldId id="299" r:id="rId27"/>
    <p:sldId id="300" r:id="rId2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1422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" name="Group 94"/>
          <p:cNvGrpSpPr/>
          <p:nvPr/>
        </p:nvGrpSpPr>
        <p:grpSpPr>
          <a:xfrm>
            <a:off x="0" y="-30477"/>
            <a:ext cx="9067800" cy="6889273"/>
            <a:chOff x="0" y="-30477"/>
            <a:chExt cx="9067800" cy="6889273"/>
          </a:xfrm>
        </p:grpSpPr>
        <p:cxnSp>
          <p:nvCxnSpPr>
            <p:cNvPr id="110" name="Straight Connector 109"/>
            <p:cNvCxnSpPr/>
            <p:nvPr/>
          </p:nvCxnSpPr>
          <p:spPr>
            <a:xfrm rot="16200000" flipH="1">
              <a:off x="-1447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/>
            <p:cNvCxnSpPr/>
            <p:nvPr/>
          </p:nvCxnSpPr>
          <p:spPr>
            <a:xfrm rot="16200000" flipH="1">
              <a:off x="-1638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Straight Connector 177"/>
            <p:cNvCxnSpPr/>
            <p:nvPr/>
          </p:nvCxnSpPr>
          <p:spPr>
            <a:xfrm rot="5400000">
              <a:off x="-1485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Straight Connector 180"/>
            <p:cNvCxnSpPr/>
            <p:nvPr/>
          </p:nvCxnSpPr>
          <p:spPr>
            <a:xfrm rot="5400000">
              <a:off x="-32385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Straight Connector 181"/>
            <p:cNvCxnSpPr/>
            <p:nvPr/>
          </p:nvCxnSpPr>
          <p:spPr>
            <a:xfrm rot="16200000" flipH="1">
              <a:off x="-33147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Straight Connector 182"/>
            <p:cNvCxnSpPr/>
            <p:nvPr/>
          </p:nvCxnSpPr>
          <p:spPr>
            <a:xfrm rot="16200000" flipH="1">
              <a:off x="-1371600" y="2971800"/>
              <a:ext cx="6858000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Straight Connector 183"/>
            <p:cNvCxnSpPr/>
            <p:nvPr/>
          </p:nvCxnSpPr>
          <p:spPr>
            <a:xfrm rot="16200000" flipH="1">
              <a:off x="-2819400" y="3200400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Connector 184"/>
            <p:cNvCxnSpPr/>
            <p:nvPr/>
          </p:nvCxnSpPr>
          <p:spPr>
            <a:xfrm rot="5400000">
              <a:off x="-2705099" y="3238500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Straight Connector 185"/>
            <p:cNvCxnSpPr/>
            <p:nvPr/>
          </p:nvCxnSpPr>
          <p:spPr>
            <a:xfrm rot="16200000" flipH="1">
              <a:off x="-21336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Straight Connector 186"/>
            <p:cNvCxnSpPr/>
            <p:nvPr/>
          </p:nvCxnSpPr>
          <p:spPr>
            <a:xfrm rot="16200000" flipH="1">
              <a:off x="-31242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/>
            <p:cNvCxnSpPr/>
            <p:nvPr/>
          </p:nvCxnSpPr>
          <p:spPr>
            <a:xfrm rot="16200000" flipH="1">
              <a:off x="-1828799" y="3352799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Straight Connector 188"/>
            <p:cNvCxnSpPr/>
            <p:nvPr/>
          </p:nvCxnSpPr>
          <p:spPr>
            <a:xfrm rot="16200000" flipH="1">
              <a:off x="-28194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Straight Connector 189"/>
            <p:cNvCxnSpPr/>
            <p:nvPr/>
          </p:nvCxnSpPr>
          <p:spPr>
            <a:xfrm rot="16200000" flipH="1">
              <a:off x="-2438400" y="3124200"/>
              <a:ext cx="6858000" cy="609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/>
            <p:cNvCxnSpPr/>
            <p:nvPr/>
          </p:nvCxnSpPr>
          <p:spPr>
            <a:xfrm rot="5400000">
              <a:off x="-173164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/>
            <p:cNvCxnSpPr/>
            <p:nvPr/>
          </p:nvCxnSpPr>
          <p:spPr>
            <a:xfrm rot="5400000">
              <a:off x="-1142048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Connector 168"/>
            <p:cNvCxnSpPr/>
            <p:nvPr/>
          </p:nvCxnSpPr>
          <p:spPr>
            <a:xfrm rot="5400000">
              <a:off x="-9144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Connector 172"/>
            <p:cNvCxnSpPr/>
            <p:nvPr/>
          </p:nvCxnSpPr>
          <p:spPr>
            <a:xfrm rot="5400000">
              <a:off x="-185547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 rot="16200000" flipH="1">
              <a:off x="-26431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Connector 144"/>
            <p:cNvCxnSpPr/>
            <p:nvPr/>
          </p:nvCxnSpPr>
          <p:spPr>
            <a:xfrm rot="16200000" flipH="1">
              <a:off x="-1954530" y="3326130"/>
              <a:ext cx="6858000" cy="20574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rot="16200000" flipH="1">
              <a:off x="-2362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9" name="Straight Connector 208"/>
            <p:cNvCxnSpPr/>
            <p:nvPr/>
          </p:nvCxnSpPr>
          <p:spPr>
            <a:xfrm rot="16200000" flipH="1">
              <a:off x="-21336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0" name="Straight Connector 209"/>
            <p:cNvCxnSpPr/>
            <p:nvPr/>
          </p:nvCxnSpPr>
          <p:spPr>
            <a:xfrm rot="16200000" flipH="1">
              <a:off x="1066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1" name="Straight Connector 210"/>
            <p:cNvCxnSpPr/>
            <p:nvPr/>
          </p:nvCxnSpPr>
          <p:spPr>
            <a:xfrm rot="16200000" flipH="1">
              <a:off x="876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2" name="Straight Connector 211"/>
            <p:cNvCxnSpPr/>
            <p:nvPr/>
          </p:nvCxnSpPr>
          <p:spPr>
            <a:xfrm rot="5400000">
              <a:off x="1028700" y="3238500"/>
              <a:ext cx="6858000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Straight Connector 212"/>
            <p:cNvCxnSpPr/>
            <p:nvPr/>
          </p:nvCxnSpPr>
          <p:spPr>
            <a:xfrm rot="5400000">
              <a:off x="-7239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" name="Straight Connector 213"/>
            <p:cNvCxnSpPr/>
            <p:nvPr/>
          </p:nvCxnSpPr>
          <p:spPr>
            <a:xfrm rot="16200000" flipH="1">
              <a:off x="-8001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Straight Connector 214"/>
            <p:cNvCxnSpPr/>
            <p:nvPr/>
          </p:nvCxnSpPr>
          <p:spPr>
            <a:xfrm rot="5400000">
              <a:off x="-152400" y="3429000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Straight Connector 215"/>
            <p:cNvCxnSpPr/>
            <p:nvPr/>
          </p:nvCxnSpPr>
          <p:spPr>
            <a:xfrm rot="16200000" flipH="1">
              <a:off x="-304800" y="3200400"/>
              <a:ext cx="6858000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" name="Straight Connector 216"/>
            <p:cNvCxnSpPr/>
            <p:nvPr/>
          </p:nvCxnSpPr>
          <p:spPr>
            <a:xfrm rot="5400000">
              <a:off x="-190499" y="3238500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Straight Connector 217"/>
            <p:cNvCxnSpPr/>
            <p:nvPr/>
          </p:nvCxnSpPr>
          <p:spPr>
            <a:xfrm rot="16200000" flipH="1">
              <a:off x="3810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" name="Straight Connector 218"/>
            <p:cNvCxnSpPr/>
            <p:nvPr/>
          </p:nvCxnSpPr>
          <p:spPr>
            <a:xfrm rot="16200000" flipH="1">
              <a:off x="-6096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" name="Straight Connector 219"/>
            <p:cNvCxnSpPr/>
            <p:nvPr/>
          </p:nvCxnSpPr>
          <p:spPr>
            <a:xfrm rot="16200000" flipH="1">
              <a:off x="685801" y="3352799"/>
              <a:ext cx="6858000" cy="152401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" name="Straight Connector 220"/>
            <p:cNvCxnSpPr/>
            <p:nvPr/>
          </p:nvCxnSpPr>
          <p:spPr>
            <a:xfrm rot="16200000" flipH="1">
              <a:off x="-304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" name="Straight Connector 221"/>
            <p:cNvCxnSpPr/>
            <p:nvPr/>
          </p:nvCxnSpPr>
          <p:spPr>
            <a:xfrm rot="5400000">
              <a:off x="-10287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" name="Straight Connector 222"/>
            <p:cNvCxnSpPr/>
            <p:nvPr/>
          </p:nvCxnSpPr>
          <p:spPr>
            <a:xfrm rot="5400000">
              <a:off x="78295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Straight Connector 223"/>
            <p:cNvCxnSpPr/>
            <p:nvPr/>
          </p:nvCxnSpPr>
          <p:spPr>
            <a:xfrm rot="5400000">
              <a:off x="1372552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Straight Connector 224"/>
            <p:cNvCxnSpPr/>
            <p:nvPr/>
          </p:nvCxnSpPr>
          <p:spPr>
            <a:xfrm rot="5400000">
              <a:off x="1600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6" name="Straight Connector 225"/>
            <p:cNvCxnSpPr/>
            <p:nvPr/>
          </p:nvCxnSpPr>
          <p:spPr>
            <a:xfrm rot="5400000">
              <a:off x="65913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7" name="Straight Connector 226"/>
            <p:cNvCxnSpPr/>
            <p:nvPr/>
          </p:nvCxnSpPr>
          <p:spPr>
            <a:xfrm rot="16200000" flipH="1">
              <a:off x="-1285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8" name="Straight Connector 227"/>
            <p:cNvCxnSpPr/>
            <p:nvPr/>
          </p:nvCxnSpPr>
          <p:spPr>
            <a:xfrm rot="16200000" flipH="1">
              <a:off x="560070" y="3326130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9" name="Straight Connector 228"/>
            <p:cNvCxnSpPr/>
            <p:nvPr/>
          </p:nvCxnSpPr>
          <p:spPr>
            <a:xfrm rot="16200000" flipH="1">
              <a:off x="1524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0" name="Straight Connector 229"/>
            <p:cNvCxnSpPr/>
            <p:nvPr/>
          </p:nvCxnSpPr>
          <p:spPr>
            <a:xfrm rot="16200000" flipH="1">
              <a:off x="3810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7" name="Straight Connector 236"/>
            <p:cNvCxnSpPr/>
            <p:nvPr/>
          </p:nvCxnSpPr>
          <p:spPr>
            <a:xfrm rot="16200000" flipH="1">
              <a:off x="2743200" y="3352801"/>
              <a:ext cx="6858000" cy="1524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8" name="Straight Connector 237"/>
            <p:cNvCxnSpPr/>
            <p:nvPr/>
          </p:nvCxnSpPr>
          <p:spPr>
            <a:xfrm rot="16200000" flipH="1">
              <a:off x="2095501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9" name="Straight Connector 238"/>
            <p:cNvCxnSpPr/>
            <p:nvPr/>
          </p:nvCxnSpPr>
          <p:spPr>
            <a:xfrm rot="5400000">
              <a:off x="2705100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0" name="Straight Connector 239"/>
            <p:cNvCxnSpPr/>
            <p:nvPr/>
          </p:nvCxnSpPr>
          <p:spPr>
            <a:xfrm rot="5400000">
              <a:off x="1828801" y="3276600"/>
              <a:ext cx="6857999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1" name="Straight Connector 240"/>
            <p:cNvCxnSpPr/>
            <p:nvPr/>
          </p:nvCxnSpPr>
          <p:spPr>
            <a:xfrm rot="16200000" flipH="1">
              <a:off x="1066800" y="3200402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2" name="Straight Connector 241"/>
            <p:cNvCxnSpPr/>
            <p:nvPr/>
          </p:nvCxnSpPr>
          <p:spPr>
            <a:xfrm rot="16200000" flipH="1">
              <a:off x="2362201" y="3352800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3" name="Straight Connector 242"/>
            <p:cNvCxnSpPr/>
            <p:nvPr/>
          </p:nvCxnSpPr>
          <p:spPr>
            <a:xfrm rot="5400000">
              <a:off x="2646045" y="2722246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4" name="Straight Connector 243"/>
            <p:cNvCxnSpPr/>
            <p:nvPr/>
          </p:nvCxnSpPr>
          <p:spPr>
            <a:xfrm rot="5400000">
              <a:off x="3048952" y="3277553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5" name="Straight Connector 244"/>
            <p:cNvCxnSpPr/>
            <p:nvPr/>
          </p:nvCxnSpPr>
          <p:spPr>
            <a:xfrm rot="5400000">
              <a:off x="2895600" y="3276601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6" name="Straight Connector 245"/>
            <p:cNvCxnSpPr/>
            <p:nvPr/>
          </p:nvCxnSpPr>
          <p:spPr>
            <a:xfrm rot="5400000">
              <a:off x="2388870" y="3227071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7" name="Straight Connector 246"/>
            <p:cNvCxnSpPr/>
            <p:nvPr/>
          </p:nvCxnSpPr>
          <p:spPr>
            <a:xfrm rot="16200000" flipH="1">
              <a:off x="22364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8" name="Straight Connector 247"/>
            <p:cNvCxnSpPr/>
            <p:nvPr/>
          </p:nvCxnSpPr>
          <p:spPr>
            <a:xfrm rot="16200000" flipH="1">
              <a:off x="17526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9" name="Straight Connector 248"/>
            <p:cNvCxnSpPr/>
            <p:nvPr/>
          </p:nvCxnSpPr>
          <p:spPr>
            <a:xfrm rot="16200000" flipH="1">
              <a:off x="19812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Straight Connector 249"/>
            <p:cNvCxnSpPr/>
            <p:nvPr/>
          </p:nvCxnSpPr>
          <p:spPr>
            <a:xfrm rot="5400000">
              <a:off x="3467100" y="3314701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1" name="Straight Connector 250"/>
            <p:cNvCxnSpPr/>
            <p:nvPr/>
          </p:nvCxnSpPr>
          <p:spPr>
            <a:xfrm rot="16200000" flipH="1">
              <a:off x="3467099" y="3314701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2" name="Straight Connector 251"/>
            <p:cNvCxnSpPr/>
            <p:nvPr/>
          </p:nvCxnSpPr>
          <p:spPr>
            <a:xfrm rot="5400000">
              <a:off x="4038600" y="3429001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3" name="Straight Connector 252"/>
            <p:cNvCxnSpPr/>
            <p:nvPr/>
          </p:nvCxnSpPr>
          <p:spPr>
            <a:xfrm rot="16200000" flipH="1">
              <a:off x="3886200" y="3200401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4" name="Straight Connector 253"/>
            <p:cNvCxnSpPr/>
            <p:nvPr/>
          </p:nvCxnSpPr>
          <p:spPr>
            <a:xfrm rot="5400000">
              <a:off x="4000501" y="3238501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5" name="Straight Connector 254"/>
            <p:cNvCxnSpPr/>
            <p:nvPr/>
          </p:nvCxnSpPr>
          <p:spPr>
            <a:xfrm rot="16200000" flipH="1">
              <a:off x="4572000" y="3200401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7" name="Straight Connector 256"/>
            <p:cNvCxnSpPr/>
            <p:nvPr/>
          </p:nvCxnSpPr>
          <p:spPr>
            <a:xfrm rot="16200000" flipH="1">
              <a:off x="3733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8" name="Straight Connector 257"/>
            <p:cNvCxnSpPr/>
            <p:nvPr/>
          </p:nvCxnSpPr>
          <p:spPr>
            <a:xfrm rot="5400000">
              <a:off x="36195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9" name="Straight Connector 258"/>
            <p:cNvCxnSpPr/>
            <p:nvPr/>
          </p:nvCxnSpPr>
          <p:spPr>
            <a:xfrm rot="16200000" flipH="1">
              <a:off x="4214813" y="3252788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0" name="Straight Connector 259"/>
            <p:cNvCxnSpPr/>
            <p:nvPr/>
          </p:nvCxnSpPr>
          <p:spPr>
            <a:xfrm rot="16200000" flipH="1">
              <a:off x="47510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1" name="Straight Connector 260"/>
            <p:cNvCxnSpPr/>
            <p:nvPr/>
          </p:nvCxnSpPr>
          <p:spPr>
            <a:xfrm rot="16200000" flipH="1">
              <a:off x="43434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2" name="Straight Connector 261"/>
            <p:cNvCxnSpPr/>
            <p:nvPr/>
          </p:nvCxnSpPr>
          <p:spPr>
            <a:xfrm rot="16200000" flipH="1">
              <a:off x="4572000" y="3352801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4" name="Straight Connector 263"/>
            <p:cNvCxnSpPr/>
            <p:nvPr/>
          </p:nvCxnSpPr>
          <p:spPr>
            <a:xfrm rot="16200000" flipH="1">
              <a:off x="5257800" y="3352802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5" name="Straight Connector 264"/>
            <p:cNvCxnSpPr/>
            <p:nvPr/>
          </p:nvCxnSpPr>
          <p:spPr>
            <a:xfrm rot="16200000" flipH="1">
              <a:off x="5067300" y="3238502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6" name="Straight Connector 265"/>
            <p:cNvCxnSpPr/>
            <p:nvPr/>
          </p:nvCxnSpPr>
          <p:spPr>
            <a:xfrm rot="5400000">
              <a:off x="5219700" y="3238502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7" name="Straight Connector 266"/>
            <p:cNvCxnSpPr/>
            <p:nvPr/>
          </p:nvCxnSpPr>
          <p:spPr>
            <a:xfrm rot="16200000" flipH="1">
              <a:off x="4876801" y="3352801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8" name="Straight Connector 267"/>
            <p:cNvCxnSpPr/>
            <p:nvPr/>
          </p:nvCxnSpPr>
          <p:spPr>
            <a:xfrm rot="5400000">
              <a:off x="5527994" y="3318196"/>
              <a:ext cx="6888479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0" name="Straight Connector 269"/>
            <p:cNvCxnSpPr/>
            <p:nvPr/>
          </p:nvCxnSpPr>
          <p:spPr>
            <a:xfrm rot="5400000">
              <a:off x="4850130" y="3227072"/>
              <a:ext cx="6858000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1" name="Straight Connector 270"/>
            <p:cNvCxnSpPr/>
            <p:nvPr/>
          </p:nvCxnSpPr>
          <p:spPr>
            <a:xfrm rot="16200000" flipH="1">
              <a:off x="4751070" y="3326132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8" name="Straight Connector 277"/>
            <p:cNvCxnSpPr/>
            <p:nvPr/>
          </p:nvCxnSpPr>
          <p:spPr>
            <a:xfrm rot="5400000">
              <a:off x="5562599" y="3429001"/>
              <a:ext cx="685800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3" name="Straight Connector 282"/>
            <p:cNvCxnSpPr/>
            <p:nvPr/>
          </p:nvCxnSpPr>
          <p:spPr>
            <a:xfrm rot="5400000">
              <a:off x="2552700" y="3390900"/>
              <a:ext cx="6858000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9" name="Straight Connector 288"/>
            <p:cNvCxnSpPr/>
            <p:nvPr/>
          </p:nvCxnSpPr>
          <p:spPr>
            <a:xfrm rot="16200000" flipH="1">
              <a:off x="3048000" y="3352800"/>
              <a:ext cx="6858000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2" name="Straight Connector 291"/>
            <p:cNvCxnSpPr/>
            <p:nvPr/>
          </p:nvCxnSpPr>
          <p:spPr>
            <a:xfrm rot="16200000" flipH="1">
              <a:off x="3238500" y="3238500"/>
              <a:ext cx="6858000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4" name="Straight Connector 293"/>
            <p:cNvCxnSpPr/>
            <p:nvPr/>
          </p:nvCxnSpPr>
          <p:spPr>
            <a:xfrm rot="5400000">
              <a:off x="2133600" y="3276600"/>
              <a:ext cx="6858000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8" name="Straight Connector 297"/>
            <p:cNvCxnSpPr/>
            <p:nvPr/>
          </p:nvCxnSpPr>
          <p:spPr>
            <a:xfrm rot="16200000" flipH="1">
              <a:off x="3148013" y="3252789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9" name="Straight Connector 298"/>
            <p:cNvCxnSpPr/>
            <p:nvPr/>
          </p:nvCxnSpPr>
          <p:spPr>
            <a:xfrm rot="5400000">
              <a:off x="3771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2" name="Straight Connector 301"/>
            <p:cNvCxnSpPr/>
            <p:nvPr/>
          </p:nvCxnSpPr>
          <p:spPr>
            <a:xfrm rot="5400000">
              <a:off x="4229100" y="2933700"/>
              <a:ext cx="6858000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7" name="Straight Connector 306"/>
            <p:cNvCxnSpPr/>
            <p:nvPr/>
          </p:nvCxnSpPr>
          <p:spPr>
            <a:xfrm rot="16200000" flipH="1">
              <a:off x="1371600" y="3200403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ACD79-1DAA-41E8-8691-DF1C3DFCEBBE}" type="datetimeFigureOut">
              <a:rPr lang="en-US" smtClean="0"/>
              <a:t>5/30/2022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6C6A64-EB6A-4218-A093-68B9198E6D80}" type="slidenum">
              <a:rPr lang="en-US" smtClean="0"/>
              <a:t>‹#›</a:t>
            </a:fld>
            <a:endParaRPr lang="en-US"/>
          </a:p>
        </p:txBody>
      </p:sp>
      <p:sp>
        <p:nvSpPr>
          <p:cNvPr id="113" name="Rectangle 112"/>
          <p:cNvSpPr/>
          <p:nvPr/>
        </p:nvSpPr>
        <p:spPr>
          <a:xfrm>
            <a:off x="0" y="1905000"/>
            <a:ext cx="4953000" cy="3124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grpSp>
        <p:nvGrpSpPr>
          <p:cNvPr id="94" name="Group 93"/>
          <p:cNvGrpSpPr/>
          <p:nvPr/>
        </p:nvGrpSpPr>
        <p:grpSpPr>
          <a:xfrm>
            <a:off x="0" y="2057400"/>
            <a:ext cx="4801394" cy="2820988"/>
            <a:chOff x="0" y="2057400"/>
            <a:chExt cx="4801394" cy="2820988"/>
          </a:xfrm>
        </p:grpSpPr>
        <p:cxnSp>
          <p:nvCxnSpPr>
            <p:cNvPr id="117" name="Straight Connector 116"/>
            <p:cNvCxnSpPr/>
            <p:nvPr/>
          </p:nvCxnSpPr>
          <p:spPr>
            <a:xfrm>
              <a:off x="0" y="20574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>
              <a:off x="0" y="48768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 rot="5400000">
              <a:off x="3391694" y="3467100"/>
              <a:ext cx="2818606" cy="794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130425"/>
            <a:ext cx="4419600" cy="1600327"/>
          </a:xfrm>
        </p:spPr>
        <p:txBody>
          <a:bodyPr anchor="b">
            <a:normAutofit/>
          </a:bodyPr>
          <a:lstStyle>
            <a:lvl1pPr algn="l">
              <a:defRPr sz="3600" b="1" cap="none" spc="40" baseline="0">
                <a:ln w="13335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733800"/>
            <a:ext cx="4419600" cy="1066800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ACD79-1DAA-41E8-8691-DF1C3DFCEBBE}" type="datetimeFigureOut">
              <a:rPr lang="en-US" smtClean="0"/>
              <a:t>5/30/2022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6C6A64-EB6A-4218-A093-68B9198E6D8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ACD79-1DAA-41E8-8691-DF1C3DFCEBBE}" type="datetimeFigureOut">
              <a:rPr lang="en-US" smtClean="0"/>
              <a:t>5/30/2022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6C6A64-EB6A-4218-A093-68B9198E6D8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ACD79-1DAA-41E8-8691-DF1C3DFCEBBE}" type="datetimeFigureOut">
              <a:rPr lang="en-US" smtClean="0"/>
              <a:t>5/30/2022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6C6A64-EB6A-4218-A093-68B9198E6D8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92"/>
          <p:cNvGrpSpPr/>
          <p:nvPr/>
        </p:nvGrpSpPr>
        <p:grpSpPr>
          <a:xfrm>
            <a:off x="1" y="-30478"/>
            <a:ext cx="9067799" cy="4846320"/>
            <a:chOff x="1" y="-30477"/>
            <a:chExt cx="9067799" cy="4526277"/>
          </a:xfrm>
        </p:grpSpPr>
        <p:cxnSp>
          <p:nvCxnSpPr>
            <p:cNvPr id="8" name="Straight Connector 7"/>
            <p:cNvCxnSpPr/>
            <p:nvPr/>
          </p:nvCxnSpPr>
          <p:spPr>
            <a:xfrm rot="16200000" flipH="1">
              <a:off x="-2716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H="1">
              <a:off x="-4621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>
              <a:off x="-3097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5400000">
              <a:off x="-206236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H="1">
              <a:off x="-213856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H="1">
              <a:off x="-195465" y="1785212"/>
              <a:ext cx="4505731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6200000" flipH="1">
              <a:off x="-164326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>
              <a:off x="-1528964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H="1">
              <a:off x="-95746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H="1">
              <a:off x="-194806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6200000" flipH="1">
              <a:off x="-652664" y="2166211"/>
              <a:ext cx="4505731" cy="152401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16200000" flipH="1">
              <a:off x="-16432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H="1">
              <a:off x="-1790700" y="2019300"/>
              <a:ext cx="4495800" cy="4572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>
              <a:off x="-55551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5400000">
              <a:off x="340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5400000">
              <a:off x="26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>
              <a:off x="-67933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16200000" flipH="1">
              <a:off x="-1467052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16200000" flipH="1">
              <a:off x="-77839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16200000" flipH="1">
              <a:off x="-11860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16200000" flipH="1">
              <a:off x="-9574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16200000" flipH="1">
              <a:off x="22429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16200000" flipH="1">
              <a:off x="20524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5400000">
              <a:off x="2204835" y="2051912"/>
              <a:ext cx="4505731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5400000">
              <a:off x="452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rot="16200000" flipH="1">
              <a:off x="37603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5400000">
              <a:off x="1023735" y="2242139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rot="16200000" flipH="1">
              <a:off x="871335" y="2013812"/>
              <a:ext cx="4505731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rot="5400000">
              <a:off x="985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rot="16200000" flipH="1">
              <a:off x="155713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rot="16200000" flipH="1">
              <a:off x="5665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16200000" flipH="1">
              <a:off x="1861936" y="2166211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16200000" flipH="1">
              <a:off x="8713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5400000">
              <a:off x="1474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5400000">
              <a:off x="195909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rot="5400000">
              <a:off x="25486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rot="5400000">
              <a:off x="27763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rot="5400000">
              <a:off x="183526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rot="16200000" flipH="1">
              <a:off x="1047548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16200000" flipH="1">
              <a:off x="1736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16200000" flipH="1">
              <a:off x="1328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rot="16200000" flipH="1">
              <a:off x="1557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rot="16200000" flipH="1">
              <a:off x="39193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rot="16200000" flipH="1">
              <a:off x="3271636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rot="5400000">
              <a:off x="38812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rot="5400000">
              <a:off x="3004936" y="2090012"/>
              <a:ext cx="4505730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rot="16200000" flipH="1">
              <a:off x="22429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rot="16200000" flipH="1">
              <a:off x="35383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rot="5400000">
              <a:off x="382218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rot="5400000">
              <a:off x="4225087" y="2090965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rot="5400000">
              <a:off x="407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rot="5400000">
              <a:off x="356500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rot="16200000" flipH="1">
              <a:off x="34126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rot="16200000" flipH="1">
              <a:off x="29287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rot="16200000" flipH="1">
              <a:off x="3081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rot="5400000">
              <a:off x="4643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rot="16200000" flipH="1">
              <a:off x="4643234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rot="5400000">
              <a:off x="5214735" y="2242140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rot="16200000" flipH="1">
              <a:off x="506233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rot="5400000">
              <a:off x="5176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rot="16200000" flipH="1">
              <a:off x="57481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rot="16200000" flipH="1">
              <a:off x="49099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rot="5400000">
              <a:off x="47956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rot="16200000" flipH="1">
              <a:off x="53909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rot="16200000" flipH="1">
              <a:off x="5927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rot="16200000" flipH="1">
              <a:off x="5519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 rot="16200000" flipH="1">
              <a:off x="5748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rot="16200000" flipH="1">
              <a:off x="6433935" y="2166213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rot="16200000" flipH="1">
              <a:off x="62434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 rot="5400000">
              <a:off x="63958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rot="16200000" flipH="1">
              <a:off x="60529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rot="5400000">
              <a:off x="6709356" y="2136834"/>
              <a:ext cx="4525755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rot="5400000">
              <a:off x="6026265" y="2040483"/>
              <a:ext cx="4505731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 rot="16200000" flipH="1">
              <a:off x="5927205" y="2139543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rot="5400000">
              <a:off x="6738734" y="2242140"/>
              <a:ext cx="450573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 rot="5400000">
              <a:off x="3728835" y="2204312"/>
              <a:ext cx="4505731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 rot="16200000" flipH="1">
              <a:off x="4224135" y="2166212"/>
              <a:ext cx="4505731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rot="16200000" flipH="1">
              <a:off x="4414635" y="2051912"/>
              <a:ext cx="4505731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rot="5400000">
              <a:off x="3309735" y="2090012"/>
              <a:ext cx="4505731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 rot="16200000" flipH="1">
              <a:off x="43241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 rot="5400000">
              <a:off x="49480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 rot="5400000">
              <a:off x="5405235" y="1747112"/>
              <a:ext cx="4505731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 rot="16200000" flipH="1">
              <a:off x="2547735" y="2013814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4" name="Rectangle 93"/>
          <p:cNvSpPr/>
          <p:nvPr/>
        </p:nvSpPr>
        <p:spPr>
          <a:xfrm>
            <a:off x="0" y="4311168"/>
            <a:ext cx="9144000" cy="1905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96" name="Straight Connector 95"/>
          <p:cNvCxnSpPr/>
          <p:nvPr/>
        </p:nvCxnSpPr>
        <p:spPr>
          <a:xfrm>
            <a:off x="0" y="4387368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0" y="6138380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621364"/>
            <a:ext cx="8305800" cy="414649"/>
          </a:xfrm>
        </p:spPr>
        <p:txBody>
          <a:bodyPr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5" name="Title 94"/>
          <p:cNvSpPr>
            <a:spLocks noGrp="1"/>
          </p:cNvSpPr>
          <p:nvPr>
            <p:ph type="title"/>
          </p:nvPr>
        </p:nvSpPr>
        <p:spPr>
          <a:xfrm>
            <a:off x="457200" y="4463568"/>
            <a:ext cx="8305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ACD79-1DAA-41E8-8691-DF1C3DFCEBBE}" type="datetimeFigureOut">
              <a:rPr lang="en-US" smtClean="0"/>
              <a:t>5/30/2022</a:t>
            </a:fld>
            <a:endParaRPr lang="en-US"/>
          </a:p>
        </p:txBody>
      </p:sp>
      <p:sp>
        <p:nvSpPr>
          <p:cNvPr id="91" name="Footer Placeholder 9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2" name="Slide Number Placeholder 9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6C6A64-EB6A-4218-A093-68B9198E6D80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ACD79-1DAA-41E8-8691-DF1C3DFCEBBE}" type="datetimeFigureOut">
              <a:rPr lang="en-US" smtClean="0"/>
              <a:t>5/30/2022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6C6A64-EB6A-4218-A093-68B9198E6D8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ACD79-1DAA-41E8-8691-DF1C3DFCEBBE}" type="datetimeFigureOut">
              <a:rPr lang="en-US" smtClean="0"/>
              <a:t>5/30/2022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6C6A64-EB6A-4218-A093-68B9198E6D8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ACD79-1DAA-41E8-8691-DF1C3DFCEBBE}" type="datetimeFigureOut">
              <a:rPr lang="en-US" smtClean="0"/>
              <a:t>5/30/2022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6C6A64-EB6A-4218-A093-68B9198E6D8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ACD79-1DAA-41E8-8691-DF1C3DFCEBBE}" type="datetimeFigureOut">
              <a:rPr lang="en-US" smtClean="0"/>
              <a:t>5/30/2022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6C6A64-EB6A-4218-A093-68B9198E6D8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0400" y="273050"/>
            <a:ext cx="5486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ACD79-1DAA-41E8-8691-DF1C3DFCEBBE}" type="datetimeFigureOut">
              <a:rPr lang="en-US" smtClean="0"/>
              <a:t>5/30/2022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6C6A64-EB6A-4218-A093-68B9198E6D80}" type="slidenum">
              <a:rPr lang="en-US" smtClean="0"/>
              <a:t>‹#›</a:t>
            </a:fld>
            <a:endParaRPr lang="en-US"/>
          </a:p>
        </p:txBody>
      </p:sp>
      <p:sp>
        <p:nvSpPr>
          <p:cNvPr id="37" name="Rectangle 36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901952"/>
            <a:ext cx="2377440" cy="137160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tabLst>
                <a:tab pos="3830638" algn="l"/>
              </a:tabLst>
              <a:defRPr lang="en-US" sz="2600" b="1" kern="1200" cap="none" spc="20" baseline="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3552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200400" y="381000"/>
            <a:ext cx="5562600" cy="5638800"/>
          </a:xfrm>
          <a:solidFill>
            <a:schemeClr val="bg2"/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ACD79-1DAA-41E8-8691-DF1C3DFCEBBE}" type="datetimeFigureOut">
              <a:rPr lang="en-US" smtClean="0"/>
              <a:t>5/30/2022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6C6A64-EB6A-4218-A093-68B9198E6D80}" type="slidenum">
              <a:rPr lang="en-US" smtClean="0"/>
              <a:t>‹#›</a:t>
            </a:fld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8" y="1905000"/>
            <a:ext cx="2377440" cy="1371600"/>
          </a:xfrm>
        </p:spPr>
        <p:txBody>
          <a:bodyPr anchor="b">
            <a:normAutofit/>
          </a:bodyPr>
          <a:lstStyle>
            <a:lvl1pPr algn="l">
              <a:defRPr sz="2600" b="1" cap="none" spc="20" baseline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6600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Rectangle 189"/>
          <p:cNvSpPr/>
          <p:nvPr/>
        </p:nvSpPr>
        <p:spPr>
          <a:xfrm>
            <a:off x="149352" y="137160"/>
            <a:ext cx="8869680" cy="6583680"/>
          </a:xfrm>
          <a:prstGeom prst="rect">
            <a:avLst/>
          </a:prstGeom>
          <a:noFill/>
          <a:ln w="19050" cmpd="sng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009ACD79-1DAA-41E8-8691-DF1C3DFCEBBE}" type="datetimeFigureOut">
              <a:rPr lang="en-US" smtClean="0"/>
              <a:t>5/30/2022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31123" y="6312408"/>
            <a:ext cx="34817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E56C6A64-EB6A-4218-A093-68B9198E6D80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tabLst>
          <a:tab pos="3830638" algn="l"/>
        </a:tabLst>
        <a:defRPr sz="3600" b="1" kern="1200" cap="none" spc="50">
          <a:ln w="13335" cmpd="sng">
            <a:solidFill>
              <a:schemeClr val="accent1">
                <a:lumMod val="50000"/>
              </a:schemeClr>
            </a:solidFill>
            <a:prstDash val="solid"/>
          </a:ln>
          <a:solidFill>
            <a:schemeClr val="accent6">
              <a:tint val="1000"/>
            </a:schemeClr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8872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91640" indent="-18288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4884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404257" y="1143001"/>
            <a:ext cx="7489371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00" dirty="0">
                <a:latin typeface="Book Antiqua" panose="02040602050305030304" pitchFamily="18" charset="0"/>
              </a:rPr>
              <a:t>RUNGTA COLLEGE OF DENTAL SCIENCES &amp; RESEARCH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158214" y="3143250"/>
            <a:ext cx="598145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100" dirty="0">
                <a:latin typeface="Book Antiqua" panose="02040602050305030304" pitchFamily="18" charset="0"/>
              </a:rPr>
              <a:t>TITLE OF THE </a:t>
            </a:r>
            <a:r>
              <a:rPr lang="en-US" sz="2100" dirty="0" smtClean="0">
                <a:latin typeface="Book Antiqua" panose="02040602050305030304" pitchFamily="18" charset="0"/>
              </a:rPr>
              <a:t>TOPIC- </a:t>
            </a:r>
          </a:p>
          <a:p>
            <a:pPr algn="ctr"/>
            <a:r>
              <a:rPr lang="en-US" sz="2100" dirty="0" smtClean="0">
                <a:latin typeface="Book Antiqua" panose="02040602050305030304" pitchFamily="18" charset="0"/>
              </a:rPr>
              <a:t>TWIN BLOCK</a:t>
            </a:r>
            <a:endParaRPr lang="en-US" sz="2100" dirty="0">
              <a:latin typeface="Book Antiqua" panose="0204060205030503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98714" y="4877368"/>
            <a:ext cx="854528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100" dirty="0">
                <a:latin typeface="Book Antiqua" panose="02040602050305030304" pitchFamily="18" charset="0"/>
              </a:rPr>
              <a:t>DEPARTMENT </a:t>
            </a:r>
            <a:r>
              <a:rPr lang="en-US" sz="2100" dirty="0">
                <a:latin typeface="Book Antiqua" panose="02040602050305030304" pitchFamily="18" charset="0"/>
              </a:rPr>
              <a:t>OF ORTHODONTICS AND DENTOFACIAL ORTHOPAEDICS  </a:t>
            </a:r>
            <a:endParaRPr lang="en-US" sz="2100" dirty="0">
              <a:latin typeface="Book Antiqua" panose="02040602050305030304" pitchFamily="18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781" r="15781"/>
          <a:stretch/>
        </p:blipFill>
        <p:spPr>
          <a:xfrm>
            <a:off x="0" y="857250"/>
            <a:ext cx="1393371" cy="15859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2450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>
            <a:normAutofit/>
          </a:bodyPr>
          <a:lstStyle/>
          <a:p>
            <a:r>
              <a:rPr lang="en-US" sz="4000" u="sng" dirty="0">
                <a:solidFill>
                  <a:srgbClr val="FFC000"/>
                </a:solidFill>
                <a:latin typeface="Algerian" pitchFamily="82" charset="0"/>
              </a:rPr>
              <a:t>TYPE-1</a:t>
            </a:r>
            <a:endParaRPr lang="en-IN" sz="4000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752600"/>
            <a:ext cx="8229600" cy="37306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09272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v"/>
            </a:pPr>
            <a:r>
              <a:rPr lang="en-US" sz="3200" dirty="0"/>
              <a:t>Standard Twin-blocks- Class-II div-1</a:t>
            </a:r>
          </a:p>
          <a:p>
            <a:pPr>
              <a:buFont typeface="Wingdings" pitchFamily="2" charset="2"/>
              <a:buChar char="v"/>
            </a:pPr>
            <a:r>
              <a:rPr lang="en-US" sz="3200" dirty="0"/>
              <a:t> Adam’s or Delta clasp and Anterior Ball clasp for good retention.</a:t>
            </a:r>
          </a:p>
          <a:p>
            <a:pPr>
              <a:buFont typeface="Wingdings" pitchFamily="2" charset="2"/>
              <a:buChar char="v"/>
            </a:pPr>
            <a:r>
              <a:rPr lang="en-US" sz="3200" dirty="0"/>
              <a:t> Twin blocks at a 70 degree angle to advance mandible</a:t>
            </a:r>
          </a:p>
          <a:p>
            <a:pPr>
              <a:buFont typeface="Wingdings" pitchFamily="2" charset="2"/>
              <a:buChar char="v"/>
            </a:pPr>
            <a:r>
              <a:rPr lang="en-US" sz="3200" dirty="0"/>
              <a:t>Upper midline screw- so upper arch can accommodate lower arch in advanced position.</a:t>
            </a:r>
          </a:p>
          <a:p>
            <a:pPr marL="0" indent="0">
              <a:buNone/>
            </a:pPr>
            <a:endParaRPr lang="en-IN" sz="3200" dirty="0"/>
          </a:p>
        </p:txBody>
      </p:sp>
    </p:spTree>
    <p:extLst>
      <p:ext uri="{BB962C8B-B14F-4D97-AF65-F5344CB8AC3E}">
        <p14:creationId xmlns:p14="http://schemas.microsoft.com/office/powerpoint/2010/main" val="120853886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73162"/>
          </a:xfrm>
        </p:spPr>
        <p:txBody>
          <a:bodyPr>
            <a:normAutofit/>
          </a:bodyPr>
          <a:lstStyle/>
          <a:p>
            <a:r>
              <a:rPr lang="en-US" sz="4000" u="sng" dirty="0">
                <a:solidFill>
                  <a:srgbClr val="FFC000"/>
                </a:solidFill>
                <a:latin typeface="Algerian" pitchFamily="82" charset="0"/>
              </a:rPr>
              <a:t>TYPE-2</a:t>
            </a:r>
            <a:endParaRPr lang="en-IN" sz="4000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2052134"/>
            <a:ext cx="8229600" cy="3205666"/>
          </a:xfrm>
        </p:spPr>
      </p:pic>
    </p:spTree>
    <p:extLst>
      <p:ext uri="{BB962C8B-B14F-4D97-AF65-F5344CB8AC3E}">
        <p14:creationId xmlns:p14="http://schemas.microsoft.com/office/powerpoint/2010/main" val="253411544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754563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v"/>
            </a:pPr>
            <a:r>
              <a:rPr lang="en-US" sz="3200" dirty="0"/>
              <a:t> Standard Twin-blocks- Class-II div-1</a:t>
            </a:r>
          </a:p>
          <a:p>
            <a:pPr>
              <a:buFont typeface="Wingdings" pitchFamily="2" charset="2"/>
              <a:buChar char="v"/>
            </a:pPr>
            <a:r>
              <a:rPr lang="en-US" sz="3200" dirty="0"/>
              <a:t> Adam’s or Delta clasp and Anterior Ball clasp for good retention.</a:t>
            </a:r>
          </a:p>
          <a:p>
            <a:pPr>
              <a:buFont typeface="Wingdings" pitchFamily="2" charset="2"/>
              <a:buChar char="v"/>
            </a:pPr>
            <a:r>
              <a:rPr lang="en-US" sz="3200" dirty="0"/>
              <a:t> Twin blocks at a 70 degree angle to advance mandible</a:t>
            </a:r>
          </a:p>
          <a:p>
            <a:pPr>
              <a:buFont typeface="Wingdings" pitchFamily="2" charset="2"/>
              <a:buChar char="v"/>
            </a:pPr>
            <a:r>
              <a:rPr lang="en-US" sz="3200" dirty="0"/>
              <a:t> Upper and lower midline screw.</a:t>
            </a:r>
          </a:p>
          <a:p>
            <a:pPr marL="0" indent="0">
              <a:buNone/>
            </a:pPr>
            <a:endParaRPr lang="en-IN" sz="3200" dirty="0"/>
          </a:p>
        </p:txBody>
      </p:sp>
    </p:spTree>
    <p:extLst>
      <p:ext uri="{BB962C8B-B14F-4D97-AF65-F5344CB8AC3E}">
        <p14:creationId xmlns:p14="http://schemas.microsoft.com/office/powerpoint/2010/main" val="66121409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96962"/>
          </a:xfrm>
        </p:spPr>
        <p:txBody>
          <a:bodyPr>
            <a:normAutofit/>
          </a:bodyPr>
          <a:lstStyle/>
          <a:p>
            <a:r>
              <a:rPr lang="en-US" sz="4000" u="sng" dirty="0">
                <a:solidFill>
                  <a:srgbClr val="FFC000"/>
                </a:solidFill>
                <a:latin typeface="Algerian" pitchFamily="82" charset="0"/>
              </a:rPr>
              <a:t>TYPE-3</a:t>
            </a:r>
            <a:endParaRPr lang="en-IN" sz="4000" dirty="0"/>
          </a:p>
        </p:txBody>
      </p:sp>
      <p:pic>
        <p:nvPicPr>
          <p:cNvPr id="4" name="Content Placeholder 6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905000"/>
            <a:ext cx="8229600" cy="3309538"/>
          </a:xfrm>
        </p:spPr>
      </p:pic>
    </p:spTree>
    <p:extLst>
      <p:ext uri="{BB962C8B-B14F-4D97-AF65-F5344CB8AC3E}">
        <p14:creationId xmlns:p14="http://schemas.microsoft.com/office/powerpoint/2010/main" val="314748856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754563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v"/>
            </a:pPr>
            <a:r>
              <a:rPr lang="en-US" sz="3200" dirty="0"/>
              <a:t> Stage- II- Support phase</a:t>
            </a:r>
          </a:p>
          <a:p>
            <a:pPr>
              <a:buFont typeface="Wingdings" pitchFamily="2" charset="2"/>
              <a:buChar char="v"/>
            </a:pPr>
            <a:r>
              <a:rPr lang="en-US" sz="3200" dirty="0"/>
              <a:t> Anterior inclined plane used to maintain the correction.</a:t>
            </a:r>
          </a:p>
          <a:p>
            <a:pPr>
              <a:buFont typeface="Wingdings" pitchFamily="2" charset="2"/>
              <a:buChar char="v"/>
            </a:pPr>
            <a:r>
              <a:rPr lang="en-US" sz="3200" dirty="0"/>
              <a:t> Antero-posterior and incisor relationship until buccal segment settle into full occlusion</a:t>
            </a:r>
          </a:p>
          <a:p>
            <a:pPr>
              <a:buFont typeface="Wingdings" pitchFamily="2" charset="2"/>
              <a:buChar char="v"/>
            </a:pPr>
            <a:r>
              <a:rPr lang="en-US" sz="3200" dirty="0"/>
              <a:t> Molars must be in contact to begin stage-II </a:t>
            </a:r>
          </a:p>
          <a:p>
            <a:pPr marL="0" indent="0">
              <a:buNone/>
            </a:pPr>
            <a:endParaRPr lang="en-IN" sz="3200" dirty="0"/>
          </a:p>
        </p:txBody>
      </p:sp>
    </p:spTree>
    <p:extLst>
      <p:ext uri="{BB962C8B-B14F-4D97-AF65-F5344CB8AC3E}">
        <p14:creationId xmlns:p14="http://schemas.microsoft.com/office/powerpoint/2010/main" val="129998176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u="sng" dirty="0">
                <a:solidFill>
                  <a:srgbClr val="FFC000"/>
                </a:solidFill>
                <a:latin typeface="Algerian" pitchFamily="82" charset="0"/>
              </a:rPr>
              <a:t>TYPE-4</a:t>
            </a:r>
            <a:endParaRPr lang="en-IN" sz="4000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974810"/>
            <a:ext cx="8229600" cy="3282990"/>
          </a:xfrm>
        </p:spPr>
      </p:pic>
    </p:spTree>
    <p:extLst>
      <p:ext uri="{BB962C8B-B14F-4D97-AF65-F5344CB8AC3E}">
        <p14:creationId xmlns:p14="http://schemas.microsoft.com/office/powerpoint/2010/main" val="129829289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v"/>
            </a:pPr>
            <a:r>
              <a:rPr lang="en-US" sz="3200" dirty="0"/>
              <a:t> Class- II div-2 Twin block</a:t>
            </a:r>
          </a:p>
          <a:p>
            <a:pPr>
              <a:buFont typeface="Wingdings" pitchFamily="2" charset="2"/>
              <a:buChar char="v"/>
            </a:pPr>
            <a:r>
              <a:rPr lang="en-US" sz="3200" dirty="0"/>
              <a:t> Adam’s or Delta clasp</a:t>
            </a:r>
          </a:p>
          <a:p>
            <a:pPr>
              <a:buFont typeface="Wingdings" pitchFamily="2" charset="2"/>
              <a:buChar char="v"/>
            </a:pPr>
            <a:r>
              <a:rPr lang="en-US" sz="3200" dirty="0"/>
              <a:t> Twin Blocks at a 70 degree angle to Advance mandible</a:t>
            </a:r>
          </a:p>
          <a:p>
            <a:pPr>
              <a:buFont typeface="Wingdings" pitchFamily="2" charset="2"/>
              <a:buChar char="v"/>
            </a:pPr>
            <a:r>
              <a:rPr lang="en-US" sz="3200" dirty="0"/>
              <a:t> Upper and Lower midline screw.</a:t>
            </a:r>
          </a:p>
          <a:p>
            <a:pPr>
              <a:buFont typeface="Wingdings" pitchFamily="2" charset="2"/>
              <a:buChar char="v"/>
            </a:pPr>
            <a:r>
              <a:rPr lang="en-US" sz="3200" dirty="0"/>
              <a:t> Lingual springs to move </a:t>
            </a:r>
            <a:r>
              <a:rPr lang="en-US" sz="3200" dirty="0" err="1"/>
              <a:t>anteriors</a:t>
            </a:r>
            <a:r>
              <a:rPr lang="en-US" sz="3200" dirty="0"/>
              <a:t> forward</a:t>
            </a:r>
          </a:p>
          <a:p>
            <a:pPr>
              <a:buFont typeface="Wingdings" pitchFamily="2" charset="2"/>
              <a:buChar char="v"/>
            </a:pPr>
            <a:r>
              <a:rPr lang="en-US" sz="3200" dirty="0"/>
              <a:t> To open bite.</a:t>
            </a:r>
          </a:p>
          <a:p>
            <a:endParaRPr lang="en-IN" sz="3200" dirty="0"/>
          </a:p>
        </p:txBody>
      </p:sp>
    </p:spTree>
    <p:extLst>
      <p:ext uri="{BB962C8B-B14F-4D97-AF65-F5344CB8AC3E}">
        <p14:creationId xmlns:p14="http://schemas.microsoft.com/office/powerpoint/2010/main" val="237048995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u="sng" dirty="0">
                <a:solidFill>
                  <a:srgbClr val="FFC000"/>
                </a:solidFill>
                <a:latin typeface="Algerian" pitchFamily="82" charset="0"/>
              </a:rPr>
              <a:t>TYPE-5</a:t>
            </a:r>
            <a:endParaRPr lang="en-IN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2209801"/>
            <a:ext cx="7696200" cy="2743200"/>
          </a:xfrm>
        </p:spPr>
        <p:txBody>
          <a:bodyPr/>
          <a:lstStyle/>
          <a:p>
            <a:endParaRPr lang="en-IN" dirty="0"/>
          </a:p>
        </p:txBody>
      </p:sp>
      <p:pic>
        <p:nvPicPr>
          <p:cNvPr id="4" name="Content Placeholder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300" y="1905000"/>
            <a:ext cx="8153400" cy="34226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651300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u="sng" dirty="0">
                <a:solidFill>
                  <a:srgbClr val="FFC000"/>
                </a:solidFill>
                <a:latin typeface="Algerian" pitchFamily="82" charset="0"/>
              </a:rPr>
              <a:t>TYPE-6</a:t>
            </a:r>
            <a:endParaRPr lang="en-IN" sz="4000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1981200"/>
            <a:ext cx="7924800" cy="3746908"/>
          </a:xfrm>
        </p:spPr>
      </p:pic>
    </p:spTree>
    <p:extLst>
      <p:ext uri="{BB962C8B-B14F-4D97-AF65-F5344CB8AC3E}">
        <p14:creationId xmlns:p14="http://schemas.microsoft.com/office/powerpoint/2010/main" val="6306821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225617" y="1458435"/>
            <a:ext cx="6945086" cy="827318"/>
          </a:xfrm>
        </p:spPr>
        <p:txBody>
          <a:bodyPr>
            <a:normAutofit/>
          </a:bodyPr>
          <a:lstStyle/>
          <a:p>
            <a:pPr algn="ctr"/>
            <a:r>
              <a:rPr lang="en-US" b="1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Specific learning Objectives </a:t>
            </a:r>
            <a:endParaRPr lang="en-US" sz="2325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91756058"/>
              </p:ext>
            </p:extLst>
          </p:nvPr>
        </p:nvGraphicFramePr>
        <p:xfrm>
          <a:off x="533399" y="2645770"/>
          <a:ext cx="8077200" cy="367882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92400">
                  <a:extLst>
                    <a:ext uri="{9D8B030D-6E8A-4147-A177-3AD203B41FA5}">
                      <a16:colId xmlns:a16="http://schemas.microsoft.com/office/drawing/2014/main" val="3835478058"/>
                    </a:ext>
                  </a:extLst>
                </a:gridCol>
                <a:gridCol w="2692400">
                  <a:extLst>
                    <a:ext uri="{9D8B030D-6E8A-4147-A177-3AD203B41FA5}">
                      <a16:colId xmlns:a16="http://schemas.microsoft.com/office/drawing/2014/main" val="3652206149"/>
                    </a:ext>
                  </a:extLst>
                </a:gridCol>
                <a:gridCol w="2692400">
                  <a:extLst>
                    <a:ext uri="{9D8B030D-6E8A-4147-A177-3AD203B41FA5}">
                      <a16:colId xmlns:a16="http://schemas.microsoft.com/office/drawing/2014/main" val="3828276593"/>
                    </a:ext>
                  </a:extLst>
                </a:gridCol>
              </a:tblGrid>
              <a:tr h="525547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CORE AREAS</a:t>
                      </a:r>
                      <a:endParaRPr lang="en-US" sz="18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DOMAIN</a:t>
                      </a:r>
                      <a:endParaRPr lang="en-US" sz="18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CATEGORY</a:t>
                      </a:r>
                      <a:endParaRPr lang="en-US" sz="18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3303900876"/>
                  </a:ext>
                </a:extLst>
              </a:tr>
              <a:tr h="525547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HISTORY &amp;GOAL</a:t>
                      </a:r>
                      <a:endParaRPr lang="en-US" sz="18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AFFECTIVE</a:t>
                      </a:r>
                      <a:endParaRPr lang="en-US" sz="18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DESIRE TO KNOW</a:t>
                      </a:r>
                      <a:endParaRPr lang="en-US" sz="18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4062821912"/>
                  </a:ext>
                </a:extLst>
              </a:tr>
              <a:tr h="52554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/>
                        <a:t>MECHANISM</a:t>
                      </a:r>
                      <a:r>
                        <a:rPr lang="en-US" sz="1800" baseline="0" dirty="0" smtClean="0"/>
                        <a:t> OF ACTION</a:t>
                      </a:r>
                      <a:endParaRPr lang="en-US" sz="1800" dirty="0" smtClean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COGNITIVE</a:t>
                      </a:r>
                      <a:endParaRPr lang="en-US" sz="18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MUST KNOW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545171783"/>
                  </a:ext>
                </a:extLst>
              </a:tr>
              <a:tr h="525547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COMPONENTS</a:t>
                      </a:r>
                      <a:endParaRPr lang="en-US" sz="18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/>
                        <a:t>PSYCHOMOTOR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MUST KNOW</a:t>
                      </a:r>
                      <a:endParaRPr lang="en-US" sz="18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218556853"/>
                  </a:ext>
                </a:extLst>
              </a:tr>
              <a:tr h="525547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DESIGN</a:t>
                      </a:r>
                      <a:endParaRPr lang="en-US" sz="18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/>
                        <a:t>COGNITIVE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MUST </a:t>
                      </a:r>
                      <a:r>
                        <a:rPr kumimoji="0" lang="en-US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KNOW</a:t>
                      </a:r>
                      <a:endParaRPr kumimoji="0" lang="en-US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58370348"/>
                  </a:ext>
                </a:extLst>
              </a:tr>
              <a:tr h="525547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INDICATIONS</a:t>
                      </a:r>
                      <a:endParaRPr lang="en-US" sz="18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/>
                        <a:t>COGNITIVE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MUST KNOW</a:t>
                      </a:r>
                      <a:endParaRPr kumimoji="0" lang="en-US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654817772"/>
                  </a:ext>
                </a:extLst>
              </a:tr>
              <a:tr h="525547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TREATMENT</a:t>
                      </a:r>
                      <a:r>
                        <a:rPr lang="en-US" sz="1800" baseline="0" dirty="0" smtClean="0"/>
                        <a:t> STAGE</a:t>
                      </a:r>
                      <a:endParaRPr lang="en-US" sz="18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PSYCHOMOTOR</a:t>
                      </a:r>
                      <a:endParaRPr lang="en-US" sz="18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NICE TO KNOW</a:t>
                      </a:r>
                      <a:endParaRPr lang="en-US" sz="18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5288321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3081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>
            <a:normAutofit/>
          </a:bodyPr>
          <a:lstStyle/>
          <a:p>
            <a:r>
              <a:rPr lang="en-US" sz="4000" u="sng" dirty="0">
                <a:solidFill>
                  <a:srgbClr val="FFC000"/>
                </a:solidFill>
                <a:latin typeface="Algerian" pitchFamily="82" charset="0"/>
              </a:rPr>
              <a:t>INDICATIONS:</a:t>
            </a:r>
            <a:endParaRPr lang="en-IN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Clr>
                <a:srgbClr val="FFFF00"/>
              </a:buClr>
              <a:buFont typeface="Wingdings" panose="05000000000000000000" pitchFamily="2" charset="2"/>
              <a:buChar char="v"/>
            </a:pPr>
            <a:r>
              <a:rPr lang="en-US" sz="2800" dirty="0"/>
              <a:t> The basic indication is Class-II div- 1 malocclusion.</a:t>
            </a:r>
            <a:br>
              <a:rPr lang="en-US" sz="2800" dirty="0"/>
            </a:br>
            <a:r>
              <a:rPr lang="en-US" sz="2800" dirty="0"/>
              <a:t> </a:t>
            </a:r>
            <a:br>
              <a:rPr lang="en-US" sz="2800" dirty="0"/>
            </a:br>
            <a:r>
              <a:rPr lang="en-US" sz="2800" dirty="0"/>
              <a:t>The following is a good selection criteria:-</a:t>
            </a:r>
            <a:br>
              <a:rPr lang="en-US" sz="2800" dirty="0"/>
            </a:br>
            <a:r>
              <a:rPr lang="en-US" sz="2800" dirty="0"/>
              <a:t> - Permanent dentition and active grower.</a:t>
            </a:r>
            <a:br>
              <a:rPr lang="en-US" sz="2800" dirty="0"/>
            </a:br>
            <a:r>
              <a:rPr lang="en-US" sz="2800" dirty="0"/>
              <a:t> - Uncrowded dentition with well-developed arches.</a:t>
            </a:r>
            <a:br>
              <a:rPr lang="en-US" sz="2800" dirty="0"/>
            </a:br>
            <a:r>
              <a:rPr lang="en-US" sz="2800" dirty="0"/>
              <a:t> - 10mm or less </a:t>
            </a:r>
            <a:r>
              <a:rPr lang="en-US" sz="2800" dirty="0" err="1"/>
              <a:t>overjet</a:t>
            </a:r>
            <a:r>
              <a:rPr lang="en-US" sz="2800" dirty="0"/>
              <a:t> with normal to deep overbite.</a:t>
            </a:r>
            <a:br>
              <a:rPr lang="en-US" sz="2800" dirty="0"/>
            </a:br>
            <a:r>
              <a:rPr lang="en-US" sz="2800" dirty="0"/>
              <a:t> - Improved facial aesthetics once the mandible is brought forward to class-I.</a:t>
            </a:r>
            <a:br>
              <a:rPr lang="en-US" sz="2800" dirty="0"/>
            </a:br>
            <a:r>
              <a:rPr lang="en-US" sz="2800" dirty="0"/>
              <a:t> - Normal growth direction .</a:t>
            </a:r>
            <a:endParaRPr lang="en-IN" sz="2800" dirty="0"/>
          </a:p>
        </p:txBody>
      </p:sp>
    </p:spTree>
    <p:extLst>
      <p:ext uri="{BB962C8B-B14F-4D97-AF65-F5344CB8AC3E}">
        <p14:creationId xmlns:p14="http://schemas.microsoft.com/office/powerpoint/2010/main" val="48358807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>
            <a:normAutofit/>
          </a:bodyPr>
          <a:lstStyle/>
          <a:p>
            <a:r>
              <a:rPr lang="en-US" sz="4000" u="sng" dirty="0">
                <a:solidFill>
                  <a:srgbClr val="FFC000"/>
                </a:solidFill>
                <a:latin typeface="Algerian" pitchFamily="82" charset="0"/>
              </a:rPr>
              <a:t>INDICATIONS:</a:t>
            </a:r>
            <a:endParaRPr lang="en-IN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Clr>
                <a:srgbClr val="FFFF00"/>
              </a:buClr>
              <a:buFont typeface="Wingdings" pitchFamily="2" charset="2"/>
              <a:buChar char="v"/>
            </a:pPr>
            <a:r>
              <a:rPr lang="en-US" sz="2800" dirty="0"/>
              <a:t> To treat other types of malocclusion:-</a:t>
            </a:r>
            <a:br>
              <a:rPr lang="en-US" sz="2800" dirty="0"/>
            </a:br>
            <a:r>
              <a:rPr lang="en-US" sz="2800" dirty="0"/>
              <a:t> - Class-II div-2.</a:t>
            </a:r>
            <a:br>
              <a:rPr lang="en-US" sz="2800" dirty="0"/>
            </a:br>
            <a:r>
              <a:rPr lang="en-US" sz="2800" dirty="0"/>
              <a:t> - Class I open bite.</a:t>
            </a:r>
            <a:br>
              <a:rPr lang="en-US" sz="2800" dirty="0"/>
            </a:br>
            <a:r>
              <a:rPr lang="en-US" sz="2800" dirty="0"/>
              <a:t> - Class-III</a:t>
            </a:r>
            <a:br>
              <a:rPr lang="en-US" sz="2800" dirty="0"/>
            </a:br>
            <a:r>
              <a:rPr lang="en-US" sz="2800" dirty="0"/>
              <a:t> - Lateral constriction of the arch.</a:t>
            </a:r>
            <a:br>
              <a:rPr lang="en-US" sz="2800" dirty="0"/>
            </a:br>
            <a:r>
              <a:rPr lang="en-US" sz="2800" dirty="0"/>
              <a:t> - Anterior/ Posterior arch length discrepancies.</a:t>
            </a:r>
            <a:br>
              <a:rPr lang="en-US" sz="2800" dirty="0"/>
            </a:br>
            <a:endParaRPr lang="en-US" sz="2800" dirty="0"/>
          </a:p>
          <a:p>
            <a:pPr>
              <a:buClr>
                <a:srgbClr val="FFFF00"/>
              </a:buClr>
              <a:buFont typeface="Wingdings" pitchFamily="2" charset="2"/>
              <a:buChar char="v"/>
            </a:pPr>
            <a:r>
              <a:rPr lang="en-US" sz="2800" dirty="0"/>
              <a:t> TMJ therapy</a:t>
            </a:r>
          </a:p>
          <a:p>
            <a:endParaRPr lang="en-IN" sz="2800" dirty="0"/>
          </a:p>
        </p:txBody>
      </p:sp>
    </p:spTree>
    <p:extLst>
      <p:ext uri="{BB962C8B-B14F-4D97-AF65-F5344CB8AC3E}">
        <p14:creationId xmlns:p14="http://schemas.microsoft.com/office/powerpoint/2010/main" val="218822203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066800"/>
          </a:xfrm>
        </p:spPr>
        <p:txBody>
          <a:bodyPr>
            <a:normAutofit/>
          </a:bodyPr>
          <a:lstStyle/>
          <a:p>
            <a:r>
              <a:rPr lang="en-US" sz="4000" u="sng" dirty="0">
                <a:solidFill>
                  <a:srgbClr val="FFC000"/>
                </a:solidFill>
                <a:latin typeface="Algerian" pitchFamily="82" charset="0"/>
              </a:rPr>
              <a:t>INDICATIONS: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>
            <a:normAutofit fontScale="92500" lnSpcReduction="10000"/>
          </a:bodyPr>
          <a:lstStyle/>
          <a:p>
            <a:pPr>
              <a:buClr>
                <a:srgbClr val="FFFF00"/>
              </a:buClr>
              <a:buFont typeface="Wingdings" pitchFamily="2" charset="2"/>
              <a:buChar char="v"/>
            </a:pPr>
            <a:r>
              <a:rPr lang="en-US" dirty="0"/>
              <a:t> </a:t>
            </a:r>
            <a:r>
              <a:rPr lang="en-US" sz="3200" dirty="0"/>
              <a:t>Two separate upper and lower appliances work together as one.</a:t>
            </a:r>
            <a:br>
              <a:rPr lang="en-US" sz="3200" dirty="0"/>
            </a:br>
            <a:r>
              <a:rPr lang="en-US" sz="3200" dirty="0"/>
              <a:t> - Interlock at 70 degree angle.</a:t>
            </a:r>
            <a:br>
              <a:rPr lang="en-US" sz="3200" dirty="0"/>
            </a:br>
            <a:r>
              <a:rPr lang="en-US" sz="3200" dirty="0"/>
              <a:t> - Set into the bite block.</a:t>
            </a:r>
            <a:br>
              <a:rPr lang="en-US" sz="3200" dirty="0"/>
            </a:br>
            <a:r>
              <a:rPr lang="en-US" sz="3200" dirty="0"/>
              <a:t> - Posture the mandible forward into ideal class-1   position preset by wax registration.</a:t>
            </a:r>
          </a:p>
          <a:p>
            <a:pPr>
              <a:buClr>
                <a:srgbClr val="FFFF00"/>
              </a:buClr>
              <a:buFont typeface="Wingdings" pitchFamily="2" charset="2"/>
              <a:buChar char="v"/>
            </a:pPr>
            <a:r>
              <a:rPr lang="en-US" sz="3200" dirty="0"/>
              <a:t> Frees locked-in lower jaw, encourages it to grow to its fullest potential.</a:t>
            </a:r>
          </a:p>
          <a:p>
            <a:pPr>
              <a:buClr>
                <a:srgbClr val="FFFF00"/>
              </a:buClr>
              <a:buFont typeface="Wingdings" pitchFamily="2" charset="2"/>
              <a:buChar char="v"/>
            </a:pPr>
            <a:r>
              <a:rPr lang="en-US" sz="3200" dirty="0"/>
              <a:t> Can be used on people of all ages but usually used on growing patients to treat an underdeveloped lower jaw.</a:t>
            </a:r>
          </a:p>
          <a:p>
            <a:pPr>
              <a:buClr>
                <a:srgbClr val="FFFF00"/>
              </a:buClr>
              <a:buFont typeface="Wingdings" pitchFamily="2" charset="2"/>
              <a:buChar char="v"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18328529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82762"/>
          </a:xfrm>
        </p:spPr>
        <p:txBody>
          <a:bodyPr>
            <a:normAutofit fontScale="90000"/>
          </a:bodyPr>
          <a:lstStyle/>
          <a:p>
            <a:r>
              <a:rPr lang="en-US" sz="4400" u="sng" dirty="0">
                <a:solidFill>
                  <a:srgbClr val="FFC000"/>
                </a:solidFill>
                <a:latin typeface="Algerian" panose="04020705040A02060702" pitchFamily="82" charset="0"/>
              </a:rPr>
              <a:t>TREATMENT STAGE</a:t>
            </a:r>
            <a:r>
              <a:rPr lang="en-US" u="sng" dirty="0">
                <a:solidFill>
                  <a:srgbClr val="FFC000"/>
                </a:solidFill>
              </a:rPr>
              <a:t>:- </a:t>
            </a:r>
            <a:br>
              <a:rPr lang="en-US" u="sng" dirty="0">
                <a:solidFill>
                  <a:srgbClr val="FFC000"/>
                </a:solidFill>
              </a:rPr>
            </a:br>
            <a:r>
              <a:rPr lang="en-US" dirty="0">
                <a:solidFill>
                  <a:srgbClr val="FFC000"/>
                </a:solidFill>
              </a:rPr>
              <a:t>               </a:t>
            </a:r>
            <a:br>
              <a:rPr lang="en-US" dirty="0">
                <a:solidFill>
                  <a:srgbClr val="FFC000"/>
                </a:solidFill>
              </a:rPr>
            </a:br>
            <a:r>
              <a:rPr lang="en-US" dirty="0">
                <a:solidFill>
                  <a:srgbClr val="FFC000"/>
                </a:solidFill>
              </a:rPr>
              <a:t>                 ‘</a:t>
            </a:r>
            <a:r>
              <a:rPr lang="en-US" u="sng" dirty="0">
                <a:solidFill>
                  <a:srgbClr val="FFC000"/>
                </a:solidFill>
              </a:rPr>
              <a:t>2 STAGE TREATMENT’</a:t>
            </a:r>
            <a:r>
              <a:rPr lang="en-US" dirty="0">
                <a:solidFill>
                  <a:srgbClr val="FFC000"/>
                </a:solidFill>
              </a:rPr>
              <a:t>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4191000"/>
          </a:xfrm>
        </p:spPr>
        <p:txBody>
          <a:bodyPr/>
          <a:lstStyle/>
          <a:p>
            <a:pPr>
              <a:buClr>
                <a:srgbClr val="FFFF00"/>
              </a:buClr>
              <a:buFont typeface="Wingdings" pitchFamily="2" charset="2"/>
              <a:buChar char="v"/>
            </a:pPr>
            <a:r>
              <a:rPr lang="en-US" dirty="0"/>
              <a:t> </a:t>
            </a:r>
            <a:r>
              <a:rPr lang="en-US" sz="3600" dirty="0"/>
              <a:t>Active Phase- </a:t>
            </a:r>
            <a:r>
              <a:rPr lang="en-US" sz="3600" b="1" dirty="0"/>
              <a:t>Twin block</a:t>
            </a:r>
            <a:r>
              <a:rPr lang="en-US" sz="2800" b="1" dirty="0"/>
              <a:t>:</a:t>
            </a:r>
            <a:br>
              <a:rPr lang="en-US" sz="2800" b="1" dirty="0"/>
            </a:br>
            <a:r>
              <a:rPr lang="en-US" sz="2800" b="1" dirty="0"/>
              <a:t>  </a:t>
            </a:r>
            <a:br>
              <a:rPr lang="en-US" sz="2800" b="1" dirty="0"/>
            </a:br>
            <a:r>
              <a:rPr lang="en-US" sz="2800" dirty="0"/>
              <a:t>- Reposition the mandible forward until </a:t>
            </a:r>
            <a:r>
              <a:rPr lang="en-US" sz="2800" dirty="0" err="1"/>
              <a:t>overjet</a:t>
            </a:r>
            <a:r>
              <a:rPr lang="en-US" sz="2800" dirty="0"/>
              <a:t> and overbite are corrected.</a:t>
            </a:r>
            <a:br>
              <a:rPr lang="en-US" sz="2800" dirty="0"/>
            </a:br>
            <a:r>
              <a:rPr lang="en-US" sz="2800" dirty="0"/>
              <a:t>  - First molar will be in contact</a:t>
            </a:r>
            <a:br>
              <a:rPr lang="en-US" sz="2800" dirty="0"/>
            </a:br>
            <a:r>
              <a:rPr lang="en-US" sz="2800" dirty="0"/>
              <a:t>  - Maxillary and mandibular incisors will be nicely  coupled.</a:t>
            </a:r>
            <a:br>
              <a:rPr lang="en-US" sz="2800" dirty="0"/>
            </a:br>
            <a:r>
              <a:rPr lang="en-US" sz="2800" dirty="0"/>
              <a:t>  - Worn a minimum of 7 to 9 months to prevent development of dual bite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66502225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305800" cy="5364163"/>
          </a:xfrm>
        </p:spPr>
        <p:txBody>
          <a:bodyPr/>
          <a:lstStyle/>
          <a:p>
            <a:pPr>
              <a:buClr>
                <a:srgbClr val="FFFF00"/>
              </a:buClr>
              <a:buFont typeface="Wingdings" pitchFamily="2" charset="2"/>
              <a:buChar char="v"/>
            </a:pPr>
            <a:r>
              <a:rPr lang="en-US" sz="3600" b="1" dirty="0"/>
              <a:t> </a:t>
            </a:r>
            <a:r>
              <a:rPr lang="en-US" sz="3600" dirty="0"/>
              <a:t>Support Phase- </a:t>
            </a:r>
            <a:r>
              <a:rPr lang="en-US" sz="3600" b="1" u="sng" dirty="0"/>
              <a:t>Retainer or Fixed Appliance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  </a:t>
            </a:r>
            <a:br>
              <a:rPr lang="en-US" dirty="0"/>
            </a:br>
            <a:r>
              <a:rPr lang="en-US" dirty="0"/>
              <a:t>    </a:t>
            </a:r>
            <a:r>
              <a:rPr lang="en-US" sz="3200" dirty="0"/>
              <a:t>- </a:t>
            </a:r>
            <a:r>
              <a:rPr lang="en-US" sz="2800" dirty="0"/>
              <a:t>URA with steep anterior inclined plane is used to retain the corrected incisors relation until posterior occlusion is fully integrated</a:t>
            </a:r>
            <a:br>
              <a:rPr lang="en-US" sz="2800" dirty="0"/>
            </a:br>
            <a:r>
              <a:rPr lang="en-US" sz="2800" dirty="0"/>
              <a:t>  </a:t>
            </a:r>
            <a:br>
              <a:rPr lang="en-US" sz="2800" dirty="0"/>
            </a:br>
            <a:r>
              <a:rPr lang="en-US" sz="2800" dirty="0"/>
              <a:t>   - Usually takes 4-6 months and is continued for additional 3-6 months to allow the re-orientation of muscular complex</a:t>
            </a:r>
            <a:r>
              <a:rPr lang="en-US" sz="32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45882855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B50394-66EE-F24B-894A-61D7AFF35A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92168"/>
          </a:xfrm>
        </p:spPr>
        <p:txBody>
          <a:bodyPr/>
          <a:lstStyle/>
          <a:p>
            <a:r>
              <a:rPr lang="en-IN" u="sng">
                <a:solidFill>
                  <a:srgbClr val="FFFF00"/>
                </a:solidFill>
              </a:rPr>
              <a:t>SUMMARY</a:t>
            </a:r>
            <a:endParaRPr lang="en-US" u="sng">
              <a:solidFill>
                <a:srgbClr val="FFFF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1677FB-B0CB-2749-A99B-24AA12654A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2032" y="1129447"/>
            <a:ext cx="8538616" cy="5349059"/>
          </a:xfrm>
        </p:spPr>
        <p:txBody>
          <a:bodyPr>
            <a:noAutofit/>
          </a:bodyPr>
          <a:lstStyle/>
          <a:p>
            <a:r>
              <a:rPr lang="en-US"/>
              <a:t>The functional mechanism is very similar to that of the natural dentition.</a:t>
            </a:r>
            <a:endParaRPr lang="en-IN"/>
          </a:p>
          <a:p>
            <a:r>
              <a:rPr lang="en-US"/>
              <a:t>The occlusal inclined planes give greater freedom of movement in lateral and anterior excursion and cause less interference with normal function.</a:t>
            </a:r>
            <a:endParaRPr lang="en-IN"/>
          </a:p>
          <a:p>
            <a:r>
              <a:rPr lang="en-IN"/>
              <a:t>Less bulk, therefore, better patient compliance.</a:t>
            </a:r>
          </a:p>
          <a:p>
            <a:r>
              <a:rPr lang="en-IN"/>
              <a:t>Can be used in later stages of growth (late mixed dentition/early permanent dentition)</a:t>
            </a:r>
          </a:p>
          <a:p>
            <a:r>
              <a:rPr lang="en-IN"/>
              <a:t>The appliance can be cemented in mouth, without disrupting the normal oral functions, to improve patient compliance.</a:t>
            </a:r>
          </a:p>
          <a:p>
            <a:r>
              <a:rPr lang="en-IN"/>
              <a:t>Absence of lip pads and buccal shields, allow patient a much better comfort, however, modifications containing lip pads can be incorporated as and when required.</a:t>
            </a:r>
          </a:p>
        </p:txBody>
      </p:sp>
    </p:spTree>
    <p:extLst>
      <p:ext uri="{BB962C8B-B14F-4D97-AF65-F5344CB8AC3E}">
        <p14:creationId xmlns:p14="http://schemas.microsoft.com/office/powerpoint/2010/main" val="122162436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26304" y="1303981"/>
            <a:ext cx="6673174" cy="1170537"/>
          </a:xfrm>
        </p:spPr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2675814"/>
            <a:ext cx="8114732" cy="2738628"/>
          </a:xfrm>
        </p:spPr>
        <p:txBody>
          <a:bodyPr>
            <a:noAutofit/>
          </a:bodyPr>
          <a:lstStyle/>
          <a:p>
            <a:r>
              <a:rPr lang="en-US" dirty="0"/>
              <a:t>Textbook of Orthodontics </a:t>
            </a:r>
            <a:r>
              <a:rPr lang="en-US" dirty="0"/>
              <a:t>– </a:t>
            </a:r>
            <a:r>
              <a:rPr lang="en-US" dirty="0" err="1"/>
              <a:t>Gurkeerat</a:t>
            </a:r>
            <a:r>
              <a:rPr lang="en-US" dirty="0"/>
              <a:t> Singh, </a:t>
            </a:r>
            <a:r>
              <a:rPr lang="en-US" dirty="0" err="1"/>
              <a:t>Jaypee</a:t>
            </a:r>
            <a:r>
              <a:rPr lang="en-US" dirty="0"/>
              <a:t> </a:t>
            </a:r>
            <a:r>
              <a:rPr lang="en-US" dirty="0"/>
              <a:t>Brothers; </a:t>
            </a:r>
            <a:r>
              <a:rPr lang="en-US" dirty="0"/>
              <a:t>2</a:t>
            </a:r>
            <a:r>
              <a:rPr lang="en-US" baseline="30000" dirty="0"/>
              <a:t>nd</a:t>
            </a:r>
            <a:r>
              <a:rPr lang="en-US" dirty="0"/>
              <a:t> Edition </a:t>
            </a:r>
          </a:p>
          <a:p>
            <a:r>
              <a:rPr lang="en-US" dirty="0"/>
              <a:t>Orthodontics – The Art and Science, S.I </a:t>
            </a:r>
            <a:r>
              <a:rPr lang="en-US" dirty="0" err="1"/>
              <a:t>Bhalajhi</a:t>
            </a:r>
            <a:r>
              <a:rPr lang="en-US" dirty="0"/>
              <a:t>, </a:t>
            </a:r>
            <a:r>
              <a:rPr lang="en-US" dirty="0" err="1"/>
              <a:t>AryaMedi</a:t>
            </a:r>
            <a:r>
              <a:rPr lang="en-US" dirty="0"/>
              <a:t> Publishing; 7</a:t>
            </a:r>
            <a:r>
              <a:rPr lang="en-US" baseline="30000" dirty="0"/>
              <a:t>th</a:t>
            </a:r>
            <a:r>
              <a:rPr lang="en-US" dirty="0"/>
              <a:t> Edition</a:t>
            </a:r>
          </a:p>
          <a:p>
            <a:r>
              <a:rPr lang="en-US" dirty="0"/>
              <a:t>Textbook </a:t>
            </a:r>
            <a:r>
              <a:rPr lang="en-US" dirty="0"/>
              <a:t>of Orthodontics – Sridhar </a:t>
            </a:r>
            <a:r>
              <a:rPr lang="en-US" dirty="0" err="1"/>
              <a:t>Premkumar</a:t>
            </a:r>
            <a:r>
              <a:rPr lang="en-US" dirty="0"/>
              <a:t>, </a:t>
            </a:r>
            <a:r>
              <a:rPr lang="en-US" dirty="0"/>
              <a:t>Elsevier; 1</a:t>
            </a:r>
            <a:r>
              <a:rPr lang="en-US" baseline="30000" dirty="0"/>
              <a:t>st</a:t>
            </a:r>
            <a:r>
              <a:rPr lang="en-US" dirty="0"/>
              <a:t> Edition</a:t>
            </a:r>
          </a:p>
          <a:p>
            <a:r>
              <a:rPr lang="en-US" dirty="0"/>
              <a:t>Orthodontics: Diagnosis and Management of Malocclusion and </a:t>
            </a:r>
            <a:r>
              <a:rPr lang="en-US" dirty="0" err="1"/>
              <a:t>Dentofacial</a:t>
            </a:r>
            <a:r>
              <a:rPr lang="en-US" dirty="0"/>
              <a:t> </a:t>
            </a:r>
            <a:r>
              <a:rPr lang="en-US" dirty="0"/>
              <a:t>Deformities – O.P </a:t>
            </a:r>
            <a:r>
              <a:rPr lang="en-US" dirty="0" err="1"/>
              <a:t>Kharbanda</a:t>
            </a:r>
            <a:r>
              <a:rPr lang="en-US" dirty="0"/>
              <a:t>, Elsevier; 1</a:t>
            </a:r>
            <a:r>
              <a:rPr lang="en-US" baseline="30000" dirty="0"/>
              <a:t>st</a:t>
            </a:r>
            <a:r>
              <a:rPr lang="en-US" dirty="0"/>
              <a:t> Edition</a:t>
            </a:r>
            <a:endParaRPr lang="en-US" dirty="0"/>
          </a:p>
          <a:p>
            <a:pPr marL="0" indent="0">
              <a:buNone/>
            </a:pPr>
            <a:r>
              <a:rPr lang="en-US" sz="1600" dirty="0"/>
              <a:t/>
            </a:r>
            <a:br>
              <a:rPr lang="en-US" sz="1600" dirty="0"/>
            </a:br>
            <a:endParaRPr lang="en-US" sz="1600" dirty="0"/>
          </a:p>
          <a:p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404237175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628650" y="1031422"/>
            <a:ext cx="7886700" cy="1093844"/>
          </a:xfrm>
        </p:spPr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Question &amp; Answer Session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6136606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/>
          </a:bodyPr>
          <a:lstStyle/>
          <a:p>
            <a:pPr algn="ctr"/>
            <a:r>
              <a:rPr lang="en-US" sz="4800" u="sng" dirty="0">
                <a:solidFill>
                  <a:srgbClr val="FFC000"/>
                </a:solidFill>
                <a:latin typeface="Algerian" pitchFamily="82" charset="0"/>
              </a:rPr>
              <a:t>CONTENTS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572000"/>
          </a:xfrm>
        </p:spPr>
        <p:txBody>
          <a:bodyPr>
            <a:normAutofit/>
          </a:bodyPr>
          <a:lstStyle/>
          <a:p>
            <a:pPr>
              <a:buClr>
                <a:schemeClr val="accent2">
                  <a:lumMod val="60000"/>
                  <a:lumOff val="40000"/>
                </a:schemeClr>
              </a:buClr>
              <a:buFont typeface="Wingdings" pitchFamily="2" charset="2"/>
              <a:buChar char="q"/>
            </a:pPr>
            <a:r>
              <a:rPr lang="en-US" dirty="0"/>
              <a:t> INTRODUCTION</a:t>
            </a:r>
          </a:p>
          <a:p>
            <a:pPr>
              <a:buClr>
                <a:schemeClr val="accent2">
                  <a:lumMod val="60000"/>
                  <a:lumOff val="40000"/>
                </a:schemeClr>
              </a:buClr>
              <a:buFont typeface="Wingdings" pitchFamily="2" charset="2"/>
              <a:buChar char="q"/>
            </a:pPr>
            <a:r>
              <a:rPr lang="en-US" dirty="0"/>
              <a:t> HISTORY AND GOAL</a:t>
            </a:r>
          </a:p>
          <a:p>
            <a:pPr>
              <a:buClr>
                <a:schemeClr val="accent2">
                  <a:lumMod val="60000"/>
                  <a:lumOff val="40000"/>
                </a:schemeClr>
              </a:buClr>
              <a:buFont typeface="Wingdings" pitchFamily="2" charset="2"/>
              <a:buChar char="q"/>
            </a:pPr>
            <a:r>
              <a:rPr lang="en-US" dirty="0"/>
              <a:t> MECHANISM</a:t>
            </a:r>
          </a:p>
          <a:p>
            <a:pPr>
              <a:buClr>
                <a:schemeClr val="accent2">
                  <a:lumMod val="60000"/>
                  <a:lumOff val="40000"/>
                </a:schemeClr>
              </a:buClr>
              <a:buFont typeface="Wingdings" pitchFamily="2" charset="2"/>
              <a:buChar char="q"/>
            </a:pPr>
            <a:r>
              <a:rPr lang="en-US" dirty="0"/>
              <a:t> COMPONENTS</a:t>
            </a:r>
          </a:p>
          <a:p>
            <a:pPr>
              <a:buClr>
                <a:schemeClr val="accent2">
                  <a:lumMod val="60000"/>
                  <a:lumOff val="40000"/>
                </a:schemeClr>
              </a:buClr>
              <a:buFont typeface="Wingdings" pitchFamily="2" charset="2"/>
              <a:buChar char="q"/>
            </a:pPr>
            <a:r>
              <a:rPr lang="en-US" dirty="0"/>
              <a:t> DESIGN</a:t>
            </a:r>
          </a:p>
          <a:p>
            <a:pPr>
              <a:buClr>
                <a:schemeClr val="accent2">
                  <a:lumMod val="60000"/>
                  <a:lumOff val="40000"/>
                </a:schemeClr>
              </a:buClr>
              <a:buFont typeface="Wingdings" pitchFamily="2" charset="2"/>
              <a:buChar char="q"/>
            </a:pPr>
            <a:r>
              <a:rPr lang="en-US" dirty="0"/>
              <a:t> INDICATION</a:t>
            </a:r>
          </a:p>
          <a:p>
            <a:pPr>
              <a:buClr>
                <a:schemeClr val="accent2">
                  <a:lumMod val="60000"/>
                  <a:lumOff val="40000"/>
                </a:schemeClr>
              </a:buClr>
              <a:buFont typeface="Wingdings" pitchFamily="2" charset="2"/>
              <a:buChar char="q"/>
            </a:pPr>
            <a:r>
              <a:rPr lang="en-US" dirty="0"/>
              <a:t> TREATMENT STAGE</a:t>
            </a:r>
          </a:p>
          <a:p>
            <a:pPr>
              <a:buClr>
                <a:schemeClr val="accent2">
                  <a:lumMod val="60000"/>
                  <a:lumOff val="40000"/>
                </a:schemeClr>
              </a:buClr>
              <a:buFont typeface="Wingdings" pitchFamily="2" charset="2"/>
              <a:buChar char="q"/>
            </a:pPr>
            <a:r>
              <a:rPr lang="en-US" dirty="0"/>
              <a:t> SUMMARY</a:t>
            </a: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5800" y="1752600"/>
            <a:ext cx="4191000" cy="4038600"/>
          </a:xfrm>
        </p:spPr>
      </p:pic>
    </p:spTree>
    <p:extLst>
      <p:ext uri="{BB962C8B-B14F-4D97-AF65-F5344CB8AC3E}">
        <p14:creationId xmlns:p14="http://schemas.microsoft.com/office/powerpoint/2010/main" val="20986927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96962"/>
          </a:xfrm>
        </p:spPr>
        <p:txBody>
          <a:bodyPr>
            <a:normAutofit/>
          </a:bodyPr>
          <a:lstStyle/>
          <a:p>
            <a:r>
              <a:rPr lang="en-US" sz="4000" u="sng" dirty="0">
                <a:solidFill>
                  <a:srgbClr val="FFC000"/>
                </a:solidFill>
                <a:latin typeface="Algerian" pitchFamily="82" charset="0"/>
              </a:rPr>
              <a:t>INTRODUCTION</a:t>
            </a:r>
            <a:endParaRPr lang="en-IN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572000"/>
          </a:xfrm>
        </p:spPr>
        <p:txBody>
          <a:bodyPr/>
          <a:lstStyle/>
          <a:p>
            <a:pPr>
              <a:buClr>
                <a:srgbClr val="FFFF00"/>
              </a:buClr>
              <a:buFont typeface="Wingdings" pitchFamily="2" charset="2"/>
              <a:buChar char="v"/>
            </a:pPr>
            <a:r>
              <a:rPr lang="en-US" sz="3200" dirty="0"/>
              <a:t> Removable Functional Appliance.</a:t>
            </a:r>
          </a:p>
          <a:p>
            <a:pPr>
              <a:buClr>
                <a:srgbClr val="FFFF00"/>
              </a:buClr>
              <a:buFont typeface="Wingdings" pitchFamily="2" charset="2"/>
              <a:buChar char="v"/>
            </a:pPr>
            <a:r>
              <a:rPr lang="en-US" sz="3200" dirty="0"/>
              <a:t> Effectively combines inclined planes with </a:t>
            </a:r>
            <a:r>
              <a:rPr lang="en-US" sz="3200" dirty="0" err="1"/>
              <a:t>intermaxillary</a:t>
            </a:r>
            <a:r>
              <a:rPr lang="en-US" sz="3200" dirty="0"/>
              <a:t> and </a:t>
            </a:r>
            <a:r>
              <a:rPr lang="en-US" sz="3200" dirty="0" err="1"/>
              <a:t>extraoral</a:t>
            </a:r>
            <a:r>
              <a:rPr lang="en-US" sz="3200" dirty="0"/>
              <a:t> traction.</a:t>
            </a:r>
          </a:p>
          <a:p>
            <a:pPr>
              <a:buClr>
                <a:srgbClr val="FFFF00"/>
              </a:buClr>
              <a:buFont typeface="Wingdings" pitchFamily="2" charset="2"/>
              <a:buChar char="v"/>
            </a:pPr>
            <a:endParaRPr lang="en-US" dirty="0"/>
          </a:p>
          <a:p>
            <a:pPr marL="0" indent="0">
              <a:buClr>
                <a:srgbClr val="FFFF00"/>
              </a:buClr>
              <a:buNone/>
            </a:pPr>
            <a:endParaRPr lang="en-US" dirty="0"/>
          </a:p>
          <a:p>
            <a:pPr>
              <a:buClr>
                <a:srgbClr val="FFFF00"/>
              </a:buClr>
              <a:buFont typeface="Wingdings" pitchFamily="2" charset="2"/>
              <a:buChar char="v"/>
            </a:pPr>
            <a:endParaRPr lang="en-US" dirty="0"/>
          </a:p>
          <a:p>
            <a:pPr marL="0" indent="0">
              <a:buClr>
                <a:srgbClr val="FFFF00"/>
              </a:buClr>
              <a:buNone/>
            </a:pPr>
            <a:endParaRPr lang="en-US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4684942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u="sng" dirty="0">
                <a:solidFill>
                  <a:srgbClr val="FFC000"/>
                </a:solidFill>
                <a:latin typeface="Algerian" pitchFamily="82" charset="0"/>
              </a:rPr>
              <a:t>HISTORY AND GOAL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chemeClr val="accent3"/>
              </a:buClr>
              <a:buNone/>
              <a:defRPr/>
            </a:pPr>
            <a:r>
              <a:rPr lang="en-US" sz="3200" b="1" u="sng" dirty="0"/>
              <a:t>William Clark – 1977</a:t>
            </a:r>
          </a:p>
          <a:p>
            <a:pPr marL="0" indent="0">
              <a:buClr>
                <a:schemeClr val="accent3"/>
              </a:buClr>
              <a:buNone/>
              <a:defRPr/>
            </a:pPr>
            <a:endParaRPr lang="en-US" dirty="0"/>
          </a:p>
          <a:p>
            <a:pPr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sz="3600" b="1" u="sng" dirty="0"/>
              <a:t>Goal</a:t>
            </a:r>
            <a:r>
              <a:rPr lang="en-US" b="1" u="sng" dirty="0"/>
              <a:t> </a:t>
            </a:r>
            <a:r>
              <a:rPr lang="en-US" dirty="0"/>
              <a:t>– </a:t>
            </a:r>
            <a:r>
              <a:rPr lang="en-US" sz="3200" dirty="0"/>
              <a:t>to produce a technique to maximize the growth response to functional mandibular protrusion through the use of an appliance system the patient would find simple, comfortable &amp; esthetically acceptable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86749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53400" cy="1020762"/>
          </a:xfrm>
        </p:spPr>
        <p:txBody>
          <a:bodyPr>
            <a:normAutofit/>
          </a:bodyPr>
          <a:lstStyle/>
          <a:p>
            <a:r>
              <a:rPr lang="en-US" sz="4000" u="sng" dirty="0">
                <a:solidFill>
                  <a:srgbClr val="FFC000"/>
                </a:solidFill>
                <a:latin typeface="Algerian" pitchFamily="82" charset="0"/>
              </a:rPr>
              <a:t>MECHANISM</a:t>
            </a:r>
            <a:endParaRPr lang="en-IN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30000"/>
              </a:lnSpc>
              <a:buClr>
                <a:srgbClr val="FFFF00"/>
              </a:buClr>
              <a:buFont typeface="Wingdings" pitchFamily="2" charset="2"/>
              <a:buChar char="v"/>
              <a:defRPr/>
            </a:pPr>
            <a:r>
              <a:rPr lang="en-US" sz="2800" dirty="0"/>
              <a:t> Similar to natural dentition</a:t>
            </a:r>
          </a:p>
          <a:p>
            <a:pPr>
              <a:lnSpc>
                <a:spcPct val="130000"/>
              </a:lnSpc>
              <a:buClr>
                <a:srgbClr val="FFFF00"/>
              </a:buClr>
              <a:buFont typeface="Wingdings" pitchFamily="2" charset="2"/>
              <a:buChar char="v"/>
              <a:defRPr/>
            </a:pPr>
            <a:r>
              <a:rPr lang="en-US" sz="2800" dirty="0"/>
              <a:t> Use the most powerful forces – mastication</a:t>
            </a:r>
          </a:p>
          <a:p>
            <a:pPr>
              <a:lnSpc>
                <a:spcPct val="130000"/>
              </a:lnSpc>
              <a:buClr>
                <a:srgbClr val="FFFF00"/>
              </a:buClr>
              <a:buFont typeface="Wingdings" pitchFamily="2" charset="2"/>
              <a:buChar char="v"/>
              <a:defRPr/>
            </a:pPr>
            <a:r>
              <a:rPr lang="en-US" sz="2800" dirty="0"/>
              <a:t> Constructed in protrusive bite</a:t>
            </a:r>
          </a:p>
          <a:p>
            <a:pPr>
              <a:lnSpc>
                <a:spcPct val="130000"/>
              </a:lnSpc>
              <a:buClr>
                <a:srgbClr val="FFFF00"/>
              </a:buClr>
              <a:buFont typeface="Wingdings" pitchFamily="2" charset="2"/>
              <a:buChar char="v"/>
              <a:defRPr/>
            </a:pPr>
            <a:r>
              <a:rPr lang="en-US" sz="2800" dirty="0"/>
              <a:t> Occlusal inclined planes --- guiding mechanism --- mandible downward &amp; forward</a:t>
            </a:r>
          </a:p>
          <a:p>
            <a:pPr>
              <a:lnSpc>
                <a:spcPct val="130000"/>
              </a:lnSpc>
              <a:buClr>
                <a:srgbClr val="FFFF00"/>
              </a:buClr>
              <a:buFont typeface="Wingdings" pitchFamily="2" charset="2"/>
              <a:buChar char="v"/>
              <a:defRPr/>
            </a:pPr>
            <a:r>
              <a:rPr lang="en-US" sz="2800" dirty="0"/>
              <a:t> Favorable proprioceptive contacts of inclined planes – replace unfavorable of </a:t>
            </a:r>
            <a:r>
              <a:rPr lang="en-US" sz="2800" dirty="0" err="1"/>
              <a:t>disto</a:t>
            </a:r>
            <a:r>
              <a:rPr lang="en-US" sz="2800" dirty="0"/>
              <a:t>-occlusion</a:t>
            </a:r>
          </a:p>
          <a:p>
            <a:endParaRPr lang="en-US" sz="2800" dirty="0"/>
          </a:p>
          <a:p>
            <a:endParaRPr lang="en-IN" sz="2800" dirty="0"/>
          </a:p>
        </p:txBody>
      </p:sp>
    </p:spTree>
    <p:extLst>
      <p:ext uri="{BB962C8B-B14F-4D97-AF65-F5344CB8AC3E}">
        <p14:creationId xmlns:p14="http://schemas.microsoft.com/office/powerpoint/2010/main" val="3773393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1"/>
            <a:ext cx="8229600" cy="5715000"/>
          </a:xfrm>
        </p:spPr>
        <p:txBody>
          <a:bodyPr>
            <a:noAutofit/>
          </a:bodyPr>
          <a:lstStyle/>
          <a:p>
            <a:pPr>
              <a:buClr>
                <a:srgbClr val="FFFF00"/>
              </a:buClr>
              <a:buFont typeface="Wingdings" pitchFamily="2" charset="2"/>
              <a:buChar char="v"/>
              <a:defRPr/>
            </a:pPr>
            <a:r>
              <a:rPr lang="en-US" sz="2800" dirty="0"/>
              <a:t> Protrusive function--- sensory receptors in muscles of mastication, teeth, tissues ---- functional response in underlying bone ---- adaptation to new favorable </a:t>
            </a:r>
            <a:r>
              <a:rPr lang="en-US" sz="2800" dirty="0" err="1"/>
              <a:t>maxillo</a:t>
            </a:r>
            <a:r>
              <a:rPr lang="en-US" sz="2800" dirty="0"/>
              <a:t>-mandibular relation</a:t>
            </a:r>
          </a:p>
          <a:p>
            <a:pPr>
              <a:buClr>
                <a:schemeClr val="accent3"/>
              </a:buClr>
              <a:buFont typeface="Wingdings 2"/>
              <a:buChar char=""/>
              <a:defRPr/>
            </a:pPr>
            <a:endParaRPr lang="en-US" sz="2800" dirty="0"/>
          </a:p>
          <a:p>
            <a:pPr>
              <a:buClr>
                <a:srgbClr val="FFFF00"/>
              </a:buClr>
              <a:buFont typeface="Wingdings" pitchFamily="2" charset="2"/>
              <a:buChar char="v"/>
              <a:defRPr/>
            </a:pPr>
            <a:r>
              <a:rPr lang="en-US" sz="2800" dirty="0"/>
              <a:t> Rapid soft-tissue changes --- muscles adapt</a:t>
            </a:r>
          </a:p>
          <a:p>
            <a:pPr>
              <a:buClr>
                <a:schemeClr val="accent3"/>
              </a:buClr>
              <a:buFont typeface="Wingdings 2"/>
              <a:buChar char=""/>
              <a:defRPr/>
            </a:pPr>
            <a:endParaRPr lang="en-US" sz="2800" dirty="0"/>
          </a:p>
          <a:p>
            <a:pPr>
              <a:buClr>
                <a:srgbClr val="FFFF00"/>
              </a:buClr>
              <a:buFont typeface="Wingdings" pitchFamily="2" charset="2"/>
              <a:buChar char="v"/>
              <a:defRPr/>
            </a:pPr>
            <a:r>
              <a:rPr lang="en-US" sz="2800" dirty="0"/>
              <a:t> Bony changes gradual</a:t>
            </a:r>
          </a:p>
          <a:p>
            <a:pPr>
              <a:buClr>
                <a:schemeClr val="accent3"/>
              </a:buClr>
              <a:buFont typeface="Wingdings 2"/>
              <a:buChar char=""/>
              <a:defRPr/>
            </a:pPr>
            <a:endParaRPr lang="en-US" sz="2800" dirty="0"/>
          </a:p>
          <a:p>
            <a:pPr>
              <a:buClr>
                <a:srgbClr val="FFFF00"/>
              </a:buClr>
              <a:buFont typeface="Wingdings" pitchFamily="2" charset="2"/>
              <a:buChar char="v"/>
              <a:defRPr/>
            </a:pPr>
            <a:r>
              <a:rPr lang="en-US" sz="2800" dirty="0"/>
              <a:t> “</a:t>
            </a:r>
            <a:r>
              <a:rPr lang="en-US" sz="2800" dirty="0" err="1"/>
              <a:t>Pterygoid</a:t>
            </a:r>
            <a:r>
              <a:rPr lang="en-US" sz="2800" dirty="0"/>
              <a:t> response”(McNamara 1980, </a:t>
            </a:r>
            <a:r>
              <a:rPr lang="en-US" sz="2800" dirty="0" err="1"/>
              <a:t>Petrovic</a:t>
            </a:r>
            <a:r>
              <a:rPr lang="en-US" sz="2800" dirty="0"/>
              <a:t>) --- pain on retracting mandible --- “tension zone” distal to condyle </a:t>
            </a:r>
          </a:p>
          <a:p>
            <a:endParaRPr lang="en-US" sz="2800" dirty="0"/>
          </a:p>
          <a:p>
            <a:endParaRPr lang="en-IN" sz="2800" dirty="0"/>
          </a:p>
        </p:txBody>
      </p:sp>
    </p:spTree>
    <p:extLst>
      <p:ext uri="{BB962C8B-B14F-4D97-AF65-F5344CB8AC3E}">
        <p14:creationId xmlns:p14="http://schemas.microsoft.com/office/powerpoint/2010/main" val="38435331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>
                <a:solidFill>
                  <a:srgbClr val="FFC000"/>
                </a:solidFill>
                <a:latin typeface="Algerian" pitchFamily="82" charset="0"/>
              </a:rPr>
              <a:t>COMPONENTS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endParaRPr lang="en-US" sz="3000" dirty="0"/>
          </a:p>
          <a:p>
            <a:pPr>
              <a:lnSpc>
                <a:spcPct val="120000"/>
              </a:lnSpc>
              <a:buClr>
                <a:srgbClr val="FFFF00"/>
              </a:buClr>
              <a:buFont typeface="Wingdings" pitchFamily="2" charset="2"/>
              <a:buChar char="v"/>
            </a:pPr>
            <a:r>
              <a:rPr lang="en-US" sz="3000" dirty="0"/>
              <a:t> 2 separate upper &amp; lower components – with posterior bite-blocks, inclined planes</a:t>
            </a:r>
          </a:p>
          <a:p>
            <a:pPr>
              <a:lnSpc>
                <a:spcPct val="120000"/>
              </a:lnSpc>
              <a:buClr>
                <a:srgbClr val="FFFF00"/>
              </a:buClr>
              <a:buFont typeface="Wingdings" pitchFamily="2" charset="2"/>
              <a:buChar char="v"/>
            </a:pPr>
            <a:r>
              <a:rPr lang="en-US" sz="3000" dirty="0"/>
              <a:t> Interlock at 70</a:t>
            </a:r>
            <a:r>
              <a:rPr lang="en-US" sz="3000" baseline="30000" dirty="0"/>
              <a:t>o</a:t>
            </a:r>
            <a:endParaRPr lang="en-US" sz="3000" dirty="0"/>
          </a:p>
          <a:p>
            <a:pPr>
              <a:lnSpc>
                <a:spcPct val="120000"/>
              </a:lnSpc>
              <a:buClr>
                <a:srgbClr val="FFFF00"/>
              </a:buClr>
              <a:buFont typeface="Wingdings" pitchFamily="2" charset="2"/>
              <a:buChar char="v"/>
            </a:pPr>
            <a:r>
              <a:rPr lang="en-US" sz="3000" dirty="0"/>
              <a:t> Full-time wear --- forces of occlusion to correct malocclusion</a:t>
            </a:r>
          </a:p>
          <a:p>
            <a:endParaRPr lang="en-US" dirty="0"/>
          </a:p>
        </p:txBody>
      </p:sp>
      <p:pic>
        <p:nvPicPr>
          <p:cNvPr id="5" name="Picture 3" descr="a14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lum bright="6000" contrast="24000"/>
          </a:blip>
          <a:srcRect b="12422"/>
          <a:stretch>
            <a:fillRect/>
          </a:stretch>
        </p:blipFill>
        <p:spPr>
          <a:xfrm>
            <a:off x="5181600" y="1905000"/>
            <a:ext cx="3203754" cy="3504733"/>
          </a:xfrm>
          <a:noFill/>
        </p:spPr>
      </p:pic>
    </p:spTree>
    <p:extLst>
      <p:ext uri="{BB962C8B-B14F-4D97-AF65-F5344CB8AC3E}">
        <p14:creationId xmlns:p14="http://schemas.microsoft.com/office/powerpoint/2010/main" val="41014344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6600" b="1" u="sng" dirty="0">
                <a:solidFill>
                  <a:srgbClr val="FFC000"/>
                </a:solidFill>
                <a:latin typeface="Algerian" pitchFamily="82" charset="0"/>
              </a:rPr>
              <a:t>DESIGN </a:t>
            </a:r>
            <a:br>
              <a:rPr lang="en-US" sz="6600" b="1" u="sng" dirty="0">
                <a:solidFill>
                  <a:srgbClr val="FFC000"/>
                </a:solidFill>
                <a:latin typeface="Algerian" pitchFamily="82" charset="0"/>
              </a:rPr>
            </a:br>
            <a:r>
              <a:rPr lang="en-US" sz="6600" b="1" u="sng" dirty="0">
                <a:solidFill>
                  <a:srgbClr val="FFC000"/>
                </a:solidFill>
                <a:latin typeface="Algerian" pitchFamily="82" charset="0"/>
              </a:rPr>
              <a:t>OF </a:t>
            </a:r>
            <a:br>
              <a:rPr lang="en-US" sz="6600" b="1" u="sng" dirty="0">
                <a:solidFill>
                  <a:srgbClr val="FFC000"/>
                </a:solidFill>
                <a:latin typeface="Algerian" pitchFamily="82" charset="0"/>
              </a:rPr>
            </a:br>
            <a:r>
              <a:rPr lang="en-US" sz="6600" b="1" u="sng" dirty="0">
                <a:solidFill>
                  <a:srgbClr val="FFC000"/>
                </a:solidFill>
                <a:latin typeface="Algerian" pitchFamily="82" charset="0"/>
              </a:rPr>
              <a:t>TWIN BLOCK</a:t>
            </a:r>
          </a:p>
        </p:txBody>
      </p:sp>
    </p:spTree>
    <p:extLst>
      <p:ext uri="{BB962C8B-B14F-4D97-AF65-F5344CB8AC3E}">
        <p14:creationId xmlns:p14="http://schemas.microsoft.com/office/powerpoint/2010/main" val="3079376273"/>
      </p:ext>
    </p:extLst>
  </p:cSld>
  <p:clrMapOvr>
    <a:masterClrMapping/>
  </p:clrMapOvr>
</p:sld>
</file>

<file path=ppt/theme/theme1.xml><?xml version="1.0" encoding="utf-8"?>
<a:theme xmlns:a="http://schemas.openxmlformats.org/drawingml/2006/main" name="Thatch">
  <a:themeElements>
    <a:clrScheme name="Thatch">
      <a:dk1>
        <a:sysClr val="windowText" lastClr="000000"/>
      </a:dk1>
      <a:lt1>
        <a:sysClr val="window" lastClr="FFFFFF"/>
      </a:lt1>
      <a:dk2>
        <a:srgbClr val="1D3641"/>
      </a:dk2>
      <a:lt2>
        <a:srgbClr val="DFE6D0"/>
      </a:lt2>
      <a:accent1>
        <a:srgbClr val="759AA5"/>
      </a:accent1>
      <a:accent2>
        <a:srgbClr val="CFC60D"/>
      </a:accent2>
      <a:accent3>
        <a:srgbClr val="99987F"/>
      </a:accent3>
      <a:accent4>
        <a:srgbClr val="90AC97"/>
      </a:accent4>
      <a:accent5>
        <a:srgbClr val="FFAD1C"/>
      </a:accent5>
      <a:accent6>
        <a:srgbClr val="B9AB6F"/>
      </a:accent6>
      <a:hlink>
        <a:srgbClr val="66AACD"/>
      </a:hlink>
      <a:folHlink>
        <a:srgbClr val="809DB3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Thatch">
      <a:fillStyleLst>
        <a:solidFill>
          <a:schemeClr val="phClr"/>
        </a:solidFill>
        <a:gradFill rotWithShape="1">
          <a:gsLst>
            <a:gs pos="0">
              <a:schemeClr val="phClr">
                <a:tint val="79000"/>
                <a:satMod val="180000"/>
              </a:schemeClr>
            </a:gs>
            <a:gs pos="65000">
              <a:schemeClr val="phClr">
                <a:tint val="52000"/>
                <a:satMod val="250000"/>
              </a:schemeClr>
            </a:gs>
            <a:gs pos="100000">
              <a:schemeClr val="phClr">
                <a:tint val="29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8700000"/>
            </a:lightRig>
          </a:scene3d>
          <a:sp3d contourW="12700" prstMaterial="dkEdge">
            <a:bevelT w="0" h="0" prst="relaxedInset"/>
            <a:contourClr>
              <a:schemeClr val="phClr">
                <a:shade val="65000"/>
                <a:satMod val="15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13200000"/>
            </a:lightRig>
          </a:scene3d>
          <a:sp3d prstMaterial="dkEdge">
            <a:bevelT w="63500" h="50800" prst="relaxedIns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hade val="95000"/>
                <a:satMod val="200000"/>
              </a:schemeClr>
            </a:gs>
            <a:gs pos="53000">
              <a:schemeClr val="phClr">
                <a:shade val="60000"/>
                <a:satMod val="220000"/>
              </a:schemeClr>
            </a:gs>
            <a:gs pos="100000">
              <a:schemeClr val="phClr">
                <a:shade val="45000"/>
                <a:satMod val="22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3000"/>
                <a:shade val="97000"/>
                <a:satMod val="230000"/>
              </a:schemeClr>
            </a:gs>
            <a:gs pos="100000">
              <a:schemeClr val="phClr">
                <a:shade val="35000"/>
                <a:satMod val="250000"/>
              </a:schemeClr>
            </a:gs>
          </a:gsLst>
          <a:path path="circle">
            <a:fillToRect l="15000" t="50000" r="85000" b="6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Thatch</Template>
  <TotalTime>205</TotalTime>
  <Words>650</Words>
  <Application>Microsoft Office PowerPoint</Application>
  <PresentationFormat>On-screen Show (4:3)</PresentationFormat>
  <Paragraphs>114</Paragraphs>
  <Slides>27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6" baseType="lpstr">
      <vt:lpstr>Algerian</vt:lpstr>
      <vt:lpstr>Arial</vt:lpstr>
      <vt:lpstr>Book Antiqua</vt:lpstr>
      <vt:lpstr>Calibri</vt:lpstr>
      <vt:lpstr>Times New Roman</vt:lpstr>
      <vt:lpstr>Tw Cen MT</vt:lpstr>
      <vt:lpstr>Wingdings</vt:lpstr>
      <vt:lpstr>Wingdings 2</vt:lpstr>
      <vt:lpstr>Thatch</vt:lpstr>
      <vt:lpstr>PowerPoint Presentation</vt:lpstr>
      <vt:lpstr>Specific learning Objectives </vt:lpstr>
      <vt:lpstr>CONTENTS</vt:lpstr>
      <vt:lpstr>INTRODUCTION</vt:lpstr>
      <vt:lpstr>HISTORY AND GOAL</vt:lpstr>
      <vt:lpstr>MECHANISM</vt:lpstr>
      <vt:lpstr>PowerPoint Presentation</vt:lpstr>
      <vt:lpstr>COMPONENTS</vt:lpstr>
      <vt:lpstr>PowerPoint Presentation</vt:lpstr>
      <vt:lpstr>TYPE-1</vt:lpstr>
      <vt:lpstr>PowerPoint Presentation</vt:lpstr>
      <vt:lpstr>TYPE-2</vt:lpstr>
      <vt:lpstr>PowerPoint Presentation</vt:lpstr>
      <vt:lpstr>TYPE-3</vt:lpstr>
      <vt:lpstr>PowerPoint Presentation</vt:lpstr>
      <vt:lpstr>TYPE-4</vt:lpstr>
      <vt:lpstr>PowerPoint Presentation</vt:lpstr>
      <vt:lpstr>TYPE-5</vt:lpstr>
      <vt:lpstr>TYPE-6</vt:lpstr>
      <vt:lpstr>INDICATIONS:</vt:lpstr>
      <vt:lpstr>INDICATIONS:</vt:lpstr>
      <vt:lpstr>INDICATIONS:</vt:lpstr>
      <vt:lpstr>TREATMENT STAGE:-                                   ‘2 STAGE TREATMENT’:</vt:lpstr>
      <vt:lpstr>PowerPoint Presentation</vt:lpstr>
      <vt:lpstr>SUMMARY</vt:lpstr>
      <vt:lpstr>REFERENCES</vt:lpstr>
      <vt:lpstr>Question &amp; Answer Session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TWIN BLOCK APPLIANCE</dc:title>
  <dc:creator>SIDDHARTHA S BERA</dc:creator>
  <cp:lastModifiedBy>Gaurav Agrawal</cp:lastModifiedBy>
  <cp:revision>23</cp:revision>
  <dcterms:created xsi:type="dcterms:W3CDTF">2022-04-10T17:19:41Z</dcterms:created>
  <dcterms:modified xsi:type="dcterms:W3CDTF">2022-05-30T05:19:53Z</dcterms:modified>
</cp:coreProperties>
</file>